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5" r:id="rId1"/>
    <p:sldMasterId id="2147483818" r:id="rId2"/>
  </p:sldMasterIdLst>
  <p:notesMasterIdLst>
    <p:notesMasterId r:id="rId24"/>
  </p:notesMasterIdLst>
  <p:sldIdLst>
    <p:sldId id="339" r:id="rId3"/>
    <p:sldId id="568" r:id="rId4"/>
    <p:sldId id="569" r:id="rId5"/>
    <p:sldId id="566" r:id="rId6"/>
    <p:sldId id="593" r:id="rId7"/>
    <p:sldId id="577" r:id="rId8"/>
    <p:sldId id="623" r:id="rId9"/>
    <p:sldId id="626" r:id="rId10"/>
    <p:sldId id="624" r:id="rId11"/>
    <p:sldId id="578" r:id="rId12"/>
    <p:sldId id="515" r:id="rId13"/>
    <p:sldId id="621" r:id="rId14"/>
    <p:sldId id="466" r:id="rId15"/>
    <p:sldId id="620" r:id="rId16"/>
    <p:sldId id="495" r:id="rId17"/>
    <p:sldId id="607" r:id="rId18"/>
    <p:sldId id="468" r:id="rId19"/>
    <p:sldId id="517" r:id="rId20"/>
    <p:sldId id="628" r:id="rId21"/>
    <p:sldId id="612" r:id="rId22"/>
    <p:sldId id="558" r:id="rId2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>
      <p:cViewPr varScale="1">
        <p:scale>
          <a:sx n="91" d="100"/>
          <a:sy n="91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 b="1" i="0">
                <a:latin typeface="Arial" pitchFamily="34" charset="0"/>
                <a:cs typeface="Arial" pitchFamily="34" charset="0"/>
              </a:defRPr>
            </a:pPr>
            <a:r>
              <a:rPr lang="ru-RU" sz="2000" b="1" i="0" dirty="0">
                <a:latin typeface="Arial" pitchFamily="34" charset="0"/>
                <a:cs typeface="Arial" pitchFamily="34" charset="0"/>
              </a:rPr>
              <a:t>Коечный фонд</a:t>
            </a:r>
          </a:p>
        </c:rich>
      </c:tx>
      <c:layout>
        <c:manualLayout>
          <c:xMode val="edge"/>
          <c:yMode val="edge"/>
          <c:x val="0.367187445319336"/>
          <c:y val="1.490444723669205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652085187168527"/>
          <c:w val="0.99984135252144501"/>
          <c:h val="0.64093896929175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Ср.годовые койки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3.2974157722492868E-2"/>
                  <c:y val="-3.612139118279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CB-41E8-BF9C-6F69920EA7D0}"/>
                </c:ext>
              </c:extLst>
            </c:dLbl>
            <c:dLbl>
              <c:idx val="1"/>
              <c:layout>
                <c:manualLayout>
                  <c:x val="1.0440022788908945E-2"/>
                  <c:y val="-3.973317831804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CB-41E8-BF9C-6F69920EA7D0}"/>
                </c:ext>
              </c:extLst>
            </c:dLbl>
            <c:dLbl>
              <c:idx val="2"/>
              <c:layout>
                <c:manualLayout>
                  <c:x val="2.1172086720867211E-3"/>
                  <c:y val="-1.5891174235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CB-41E8-BF9C-6F69920EA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2017г.</c:v>
                </c:pt>
                <c:pt idx="1">
                  <c:v>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460</c:v>
                </c:pt>
                <c:pt idx="1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B-41E8-BF9C-6F69920EA7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Круглосуточный стационар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7002290933057456E-2"/>
                  <c:y val="-3.399383238369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CB-41E8-BF9C-6F69920EA7D0}"/>
                </c:ext>
              </c:extLst>
            </c:dLbl>
            <c:dLbl>
              <c:idx val="1"/>
              <c:layout>
                <c:manualLayout>
                  <c:x val="3.3209671166994442E-2"/>
                  <c:y val="-4.292445886143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CB-41E8-BF9C-6F69920EA7D0}"/>
                </c:ext>
              </c:extLst>
            </c:dLbl>
            <c:dLbl>
              <c:idx val="2"/>
              <c:layout>
                <c:manualLayout>
                  <c:x val="4.2344173441734414E-3"/>
                  <c:y val="-1.986396779472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CB-41E8-BF9C-6F69920EA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2017г.</c:v>
                </c:pt>
                <c:pt idx="1">
                  <c:v> 2018г.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460</c:v>
                </c:pt>
                <c:pt idx="1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CB-41E8-BF9C-6F69920EA7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Дневной стационар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7500622536198E-2"/>
                  <c:y val="-4.561523944786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CB-41E8-BF9C-6F69920EA7D0}"/>
                </c:ext>
              </c:extLst>
            </c:dLbl>
            <c:dLbl>
              <c:idx val="1"/>
              <c:layout>
                <c:manualLayout>
                  <c:x val="1.4091346172264442E-2"/>
                  <c:y val="-4.7455688106727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CB-41E8-BF9C-6F69920EA7D0}"/>
                </c:ext>
              </c:extLst>
            </c:dLbl>
            <c:dLbl>
              <c:idx val="2"/>
              <c:layout>
                <c:manualLayout>
                  <c:x val="1.4458531257181587E-2"/>
                  <c:y val="-1.170510148876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CB-41E8-BF9C-6F69920EA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2017г.</c:v>
                </c:pt>
                <c:pt idx="1">
                  <c:v> 2018г.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CB-41E8-BF9C-6F69920EA7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6006016"/>
        <c:axId val="146007552"/>
        <c:axId val="0"/>
      </c:bar3DChart>
      <c:catAx>
        <c:axId val="1460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007552"/>
        <c:crosses val="autoZero"/>
        <c:auto val="1"/>
        <c:lblAlgn val="ctr"/>
        <c:lblOffset val="100"/>
        <c:noMultiLvlLbl val="0"/>
      </c:catAx>
      <c:valAx>
        <c:axId val="14600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6006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659341739616339E-2"/>
          <c:y val="0.87794956303971938"/>
          <c:w val="0.97179730215393834"/>
          <c:h val="9.4148829977001663E-2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400" b="1" kern="1200" dirty="0">
                <a:ln w="95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Качественные </a:t>
            </a:r>
            <a:r>
              <a:rPr lang="ru-RU" sz="2400" b="1" kern="1200" dirty="0" smtClean="0">
                <a:ln w="95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показатели  работы  коечного       фонда </a:t>
            </a:r>
            <a:endParaRPr lang="ru-RU" sz="2400" b="1" kern="1200" dirty="0">
              <a:ln w="9525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472C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1379395984246575E-2"/>
          <c:y val="1.470702990672993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27426571565462E-3"/>
          <c:y val="0.13444868559578096"/>
          <c:w val="0.99317111481648102"/>
          <c:h val="0.647092362794030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койки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27974628171641E-2"/>
                  <c:y val="-4.223618602908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52-4862-91C5-31BB0DCD9423}"/>
                </c:ext>
              </c:extLst>
            </c:dLbl>
            <c:dLbl>
              <c:idx val="1"/>
              <c:layout>
                <c:manualLayout>
                  <c:x val="1.8439109237768689E-2"/>
                  <c:y val="-3.174603174603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2-4862-91C5-31BB0DCD9423}"/>
                </c:ext>
              </c:extLst>
            </c:dLbl>
            <c:dLbl>
              <c:idx val="2"/>
              <c:layout>
                <c:manualLayout>
                  <c:x val="1.8439109237768689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2-4862-91C5-31BB0DCD9423}"/>
                </c:ext>
              </c:extLst>
            </c:dLbl>
            <c:dLbl>
              <c:idx val="3"/>
              <c:layout>
                <c:manualLayout>
                  <c:x val="1.0322508396633642E-2"/>
                  <c:y val="-3.149451648229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CA-4529-BA4F-82D95D055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2017г.</c:v>
                </c:pt>
                <c:pt idx="1">
                  <c:v>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</c:v>
                </c:pt>
                <c:pt idx="1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2-4862-91C5-31BB0DCD94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койки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5478976129989551E-2"/>
                  <c:y val="-3.307387142169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52-4862-91C5-31BB0DCD9423}"/>
                </c:ext>
              </c:extLst>
            </c:dLbl>
            <c:dLbl>
              <c:idx val="1"/>
              <c:layout>
                <c:manualLayout>
                  <c:x val="3.1957330019534193E-2"/>
                  <c:y val="-3.1706629157606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2-4862-91C5-31BB0DCD9423}"/>
                </c:ext>
              </c:extLst>
            </c:dLbl>
            <c:dLbl>
              <c:idx val="2"/>
              <c:layout>
                <c:manualLayout>
                  <c:x val="2.8683058814305606E-2"/>
                  <c:y val="-2.77777777777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52-4862-91C5-31BB0DCD9423}"/>
                </c:ext>
              </c:extLst>
            </c:dLbl>
            <c:dLbl>
              <c:idx val="3"/>
              <c:layout>
                <c:manualLayout>
                  <c:x val="1.4910289906248504E-2"/>
                  <c:y val="-3.149451648229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CA-4529-BA4F-82D95D055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2017г.</c:v>
                </c:pt>
                <c:pt idx="1">
                  <c:v> 2018г.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31</c:v>
                </c:pt>
                <c:pt idx="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52-4862-91C5-31BB0DCD94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пребывание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0485880379918841E-2"/>
                  <c:y val="-5.6130502695467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52-4862-91C5-31BB0DCD9423}"/>
                </c:ext>
              </c:extLst>
            </c:dLbl>
            <c:dLbl>
              <c:idx val="1"/>
              <c:layout>
                <c:manualLayout>
                  <c:x val="2.5553310833937661E-2"/>
                  <c:y val="-5.769745821892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52-4862-91C5-31BB0DCD9423}"/>
                </c:ext>
              </c:extLst>
            </c:dLbl>
            <c:dLbl>
              <c:idx val="2"/>
              <c:layout>
                <c:manualLayout>
                  <c:x val="2.2536689068382961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52-4862-91C5-31BB0DCD9423}"/>
                </c:ext>
              </c:extLst>
            </c:dLbl>
            <c:dLbl>
              <c:idx val="3"/>
              <c:layout>
                <c:manualLayout>
                  <c:x val="2.4085852925478428E-2"/>
                  <c:y val="-2.099634432153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CA-4529-BA4F-82D95D055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2017г.</c:v>
                </c:pt>
                <c:pt idx="1">
                  <c:v> 2018г.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52-4862-91C5-31BB0DCD94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949632"/>
        <c:axId val="190779392"/>
        <c:axId val="432936192"/>
      </c:bar3DChart>
      <c:catAx>
        <c:axId val="1909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0779392"/>
        <c:crosses val="autoZero"/>
        <c:auto val="1"/>
        <c:lblAlgn val="ctr"/>
        <c:lblOffset val="100"/>
        <c:noMultiLvlLbl val="0"/>
      </c:catAx>
      <c:valAx>
        <c:axId val="19077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0949632"/>
        <c:crosses val="autoZero"/>
        <c:crossBetween val="between"/>
      </c:valAx>
      <c:serAx>
        <c:axId val="432936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0779392"/>
        <c:crosses val="autoZero"/>
      </c:serAx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8C363FE0-198D-48CE-B880-0015EB701145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7975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7975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8337F2AE-0792-442F-B3F1-852420B18D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95000"/>
              </a:lnSpc>
            </a:pPr>
            <a:fld id="{03F24CB9-62AB-41F3-9582-BEACDB919D3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165845B-1B49-47EE-87D8-4E25D4C2B65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85813" algn="l"/>
                <a:tab pos="1571625" algn="l"/>
                <a:tab pos="2357438" algn="l"/>
                <a:tab pos="3143250" algn="l"/>
                <a:tab pos="3930650" algn="l"/>
                <a:tab pos="4716463" algn="l"/>
                <a:tab pos="5502275" algn="l"/>
              </a:tabLst>
            </a:pPr>
            <a:endParaRPr lang="ru-RU" altLang="ru-RU" sz="22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184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F2AE-0792-442F-B3F1-852420B18D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4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F2AE-0792-442F-B3F1-852420B18D6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7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F2AE-0792-442F-B3F1-852420B18D6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5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F2AE-0792-442F-B3F1-852420B18D6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3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7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2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8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87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6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1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5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81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8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15480" y="4500570"/>
            <a:ext cx="9793088" cy="1857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КГП «Областная клиническая </a:t>
            </a:r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2018г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IMG_4957.JPG"/>
          <p:cNvPicPr/>
          <p:nvPr/>
        </p:nvPicPr>
        <p:blipFill>
          <a:blip r:embed="rId2" cstate="print"/>
          <a:srcRect t="2751" b="7477"/>
          <a:stretch>
            <a:fillRect/>
          </a:stretch>
        </p:blipFill>
        <p:spPr>
          <a:xfrm>
            <a:off x="1415480" y="476672"/>
            <a:ext cx="9793088" cy="35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15709/49aadbfe-e71e-4650-83e7-a0818e82cf9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4896544" cy="63367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84555"/>
            <a:ext cx="6264696" cy="2480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636913"/>
            <a:ext cx="62646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41" y="-22208"/>
            <a:ext cx="9036496" cy="8865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Показатель качественного состава врачей и средних </a:t>
            </a:r>
            <a:br>
              <a:rPr lang="ru-RU" sz="25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медицинских работников за </a:t>
            </a:r>
            <a:r>
              <a:rPr lang="ru-RU" sz="2500" b="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 </a:t>
            </a:r>
            <a:r>
              <a:rPr lang="ru-RU" sz="25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br>
              <a:rPr lang="ru-RU" sz="25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82153"/>
              </p:ext>
            </p:extLst>
          </p:nvPr>
        </p:nvGraphicFramePr>
        <p:xfrm>
          <a:off x="911423" y="926847"/>
          <a:ext cx="10585182" cy="1453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7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1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7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работающих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 категория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категория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категория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категорированности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Врачи,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провизоры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СМР,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фармацевты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2124" y="2544775"/>
            <a:ext cx="8169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медицинскими кадрами по КГП 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«ОКБ»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61166"/>
              </p:ext>
            </p:extLst>
          </p:nvPr>
        </p:nvGraphicFramePr>
        <p:xfrm>
          <a:off x="911423" y="3068961"/>
          <a:ext cx="10585181" cy="3498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8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6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3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 должности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совместительства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2017г.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191,25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194,75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191,25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194,75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Провизоры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367,50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377,00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367,50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377,00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Фармацевты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3,0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Младший персонал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293,75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291,75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293,75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291,75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95,0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95,0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953,5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953,5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954,5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698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7688" y="332656"/>
            <a:ext cx="4356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Информация по обучению сотрудников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50745"/>
              </p:ext>
            </p:extLst>
          </p:nvPr>
        </p:nvGraphicFramePr>
        <p:xfrm>
          <a:off x="407368" y="836712"/>
          <a:ext cx="11089233" cy="4470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859">
                  <a:extLst>
                    <a:ext uri="{9D8B030D-6E8A-4147-A177-3AD203B41FA5}">
                      <a16:colId xmlns:a16="http://schemas.microsoft.com/office/drawing/2014/main" val="933323065"/>
                    </a:ext>
                  </a:extLst>
                </a:gridCol>
                <a:gridCol w="7297262">
                  <a:extLst>
                    <a:ext uri="{9D8B030D-6E8A-4147-A177-3AD203B41FA5}">
                      <a16:colId xmlns:a16="http://schemas.microsoft.com/office/drawing/2014/main" val="3936941000"/>
                    </a:ext>
                  </a:extLst>
                </a:gridCol>
                <a:gridCol w="1841690">
                  <a:extLst>
                    <a:ext uri="{9D8B030D-6E8A-4147-A177-3AD203B41FA5}">
                      <a16:colId xmlns:a16="http://schemas.microsoft.com/office/drawing/2014/main" val="1718756184"/>
                    </a:ext>
                  </a:extLst>
                </a:gridCol>
                <a:gridCol w="1446422">
                  <a:extLst>
                    <a:ext uri="{9D8B030D-6E8A-4147-A177-3AD203B41FA5}">
                      <a16:colId xmlns:a16="http://schemas.microsoft.com/office/drawing/2014/main" val="1812753440"/>
                    </a:ext>
                  </a:extLst>
                </a:gridCol>
              </a:tblGrid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4271348388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Списочная численность врачебного и среднего медицинского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персонала,чел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699520809"/>
                  </a:ext>
                </a:extLst>
              </a:tr>
              <a:tr h="217247">
                <a:tc>
                  <a:txBody>
                    <a:bodyPr/>
                    <a:lstStyle/>
                    <a:p>
                      <a:pPr algn="r" fontAlgn="b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квалификации за счет  республиканского бюджета и финансирования из ФСМС  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461161349"/>
                  </a:ext>
                </a:extLst>
              </a:tr>
              <a:tr h="217247"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955950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 обучено работников ,чел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185619754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работников прошедших обучение  ,%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4211290444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обучения,тг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6 862 000,00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5 749 000,00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3138493579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 за счет местного бюджета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3 214 050,00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149040661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Резидентура: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436719771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Анестезиология и реаниматология ,в т.ч.детская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2 192 150,00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3212576859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Гастроэнтерология, в т.ч.детская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3641145960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Пульмонология,в т.ч. детская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475 950,00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363391483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Нефрология , в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т,ч,детская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1461176067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хирургия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2485152223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Акушерство и гинекология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1015725641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 класс за счет местного бюджета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1 710 623,00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3768775060"/>
                  </a:ext>
                </a:extLst>
              </a:tr>
              <a:tr h="489770">
                <a:tc>
                  <a:txBody>
                    <a:bodyPr/>
                    <a:lstStyle/>
                    <a:p>
                      <a:pPr algn="r" fontAlgn="b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  "Триаж пациентов ","Сердечно-легочная реанимация","Расширенная сердечно-легочная реанимация","Менеджмент в зравоохранении"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1 038 000,00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3179024778"/>
                  </a:ext>
                </a:extLst>
              </a:tr>
              <a:tr h="16325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Мастер- класс за счет средств предприятия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439 000,00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826042803"/>
                  </a:ext>
                </a:extLst>
              </a:tr>
              <a:tr h="209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затраты на обучение , </a:t>
                      </a:r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12 891 000,00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14 757 773,00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4" marR="7774" marT="7774" marB="0" anchor="b"/>
                </a:tc>
                <a:extLst>
                  <a:ext uri="{0D108BD9-81ED-4DB2-BD59-A6C34878D82A}">
                    <a16:rowId xmlns:a16="http://schemas.microsoft.com/office/drawing/2014/main" val="2853567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97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25238641"/>
              </p:ext>
            </p:extLst>
          </p:nvPr>
        </p:nvGraphicFramePr>
        <p:xfrm>
          <a:off x="911424" y="692696"/>
          <a:ext cx="104411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68960"/>
              </p:ext>
            </p:extLst>
          </p:nvPr>
        </p:nvGraphicFramePr>
        <p:xfrm>
          <a:off x="595274" y="857233"/>
          <a:ext cx="9057236" cy="4658312"/>
        </p:xfrm>
        <a:graphic>
          <a:graphicData uri="http://schemas.openxmlformats.org/drawingml/2006/table">
            <a:tbl>
              <a:tblPr/>
              <a:tblGrid>
                <a:gridCol w="370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5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2018г.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Динамика в сравнении 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 smtClean="0">
                          <a:latin typeface="Times New Roman"/>
                          <a:ea typeface="Calibri"/>
                          <a:cs typeface="Times New Roman"/>
                        </a:rPr>
                        <a:t>Пролечено всего: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14 265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984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14 785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+ 520</a:t>
                      </a: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Планово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5 213 – 40,5%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5 860 – 44,3%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+647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 smtClean="0">
                          <a:latin typeface="Times New Roman"/>
                          <a:ea typeface="Calibri"/>
                          <a:cs typeface="Times New Roman"/>
                        </a:rPr>
                        <a:t>экстренно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8 682 – 59,5% 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8 925 – 55,7%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+</a:t>
                      </a:r>
                      <a:r>
                        <a:rPr lang="ru-RU" sz="16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 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Работа койки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300 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312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+12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21965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Оборот койки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31,0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32,9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+1,9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Простой койки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-1,3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1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Средняя длительность пребывания больного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9,7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-0,2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Общая летальность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1,49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1,44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-0,05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 err="1">
                          <a:latin typeface="Times New Roman"/>
                          <a:ea typeface="Calibri"/>
                          <a:cs typeface="Times New Roman"/>
                        </a:rPr>
                        <a:t>Досуточная</a:t>
                      </a: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 летальность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0,03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412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 smtClean="0">
                          <a:latin typeface="Calibri"/>
                          <a:ea typeface="Times New Roman"/>
                          <a:cs typeface="Times New Roman"/>
                        </a:rPr>
                        <a:t>Летальность</a:t>
                      </a:r>
                      <a:r>
                        <a:rPr lang="ru-RU" sz="1500" b="0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при плановой госпитализации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0,08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-0,02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Хирургическая активность, %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84,2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   +3,0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latin typeface="Times New Roman"/>
                          <a:ea typeface="Calibri"/>
                          <a:cs typeface="Times New Roman"/>
                        </a:rPr>
                        <a:t>Послеоперационная летальность</a:t>
                      </a:r>
                      <a:endParaRPr lang="ru-RU" sz="15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+0,1</a:t>
                      </a:r>
                      <a:endParaRPr lang="ru-RU" sz="1600" dirty="0">
                        <a:solidFill>
                          <a:schemeClr val="accent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15987" y="17404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95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работы стационара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95274" y="857232"/>
            <a:ext cx="371477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44642"/>
              </p:ext>
            </p:extLst>
          </p:nvPr>
        </p:nvGraphicFramePr>
        <p:xfrm>
          <a:off x="47328" y="1484784"/>
          <a:ext cx="12025336" cy="4066032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0265976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8440229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95651807"/>
                    </a:ext>
                  </a:extLst>
                </a:gridCol>
              </a:tblGrid>
              <a:tr h="490728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Хирургическая служба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Терапевтическая служба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Акушерско-гинекологическая служба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3661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Пролечено всего: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5 458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5 670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4 483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4 668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984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984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4 447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Планово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1 441 –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26,4%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1820 – 32,0%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3 255 – 72,6%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3 501 – 75,0%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 – 11,9%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 – 12,1%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экстренно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4 017 – 73,6%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3 850 –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66,0%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1 228 – 27,4%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1 167 – 25,0%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3 807 – 88,1%</a:t>
                      </a: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3908 – 87,9%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койки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296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1965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Оборот койки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34,6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Простой койки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1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Средняя длительность пребывания больного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 летальность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Хирургическая активность, %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84,2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48,1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Послеоперационная летальность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</a:t>
                      </a:r>
                      <a:endParaRPr lang="en-US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73455" y="116632"/>
            <a:ext cx="1101722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95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работы </a:t>
            </a:r>
            <a:r>
              <a:rPr lang="ru-RU" sz="2800" b="1" dirty="0" smtClean="0">
                <a:ln w="95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стационара в разрезе служб за 2018г.</a:t>
            </a:r>
            <a:endParaRPr lang="ru-RU" sz="2800" b="1" dirty="0">
              <a:ln w="9525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511" y="0"/>
            <a:ext cx="584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обращения в приемно-диагностическое отделение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40785"/>
              </p:ext>
            </p:extLst>
          </p:nvPr>
        </p:nvGraphicFramePr>
        <p:xfrm>
          <a:off x="263352" y="360292"/>
          <a:ext cx="11521279" cy="291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177583585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664281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4903741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6628342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1587152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63040464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773006971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обращений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</a:t>
                      </a:r>
                    </a:p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сравнении 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отказов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 в сравнении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61201"/>
                  </a:ext>
                </a:extLst>
              </a:tr>
              <a:tr h="2907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 </a:t>
                      </a:r>
                      <a:endParaRPr lang="ru-RU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66337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количество обращений / отказов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22 960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24 076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+ 1116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6455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+ 1290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36640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pPr algn="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обратились по самообращению</a:t>
                      </a:r>
                      <a:r>
                        <a:rPr lang="kk-K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3 480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+ 2060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+ 758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31439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pPr algn="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Скорой помощью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+ 638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+ 454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25397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pPr algn="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ПМСП (плановые,</a:t>
                      </a:r>
                      <a:r>
                        <a:rPr lang="kk-K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+ 427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+ 156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32069"/>
                  </a:ext>
                </a:extLst>
              </a:tr>
              <a:tr h="290724">
                <a:tc>
                  <a:txBody>
                    <a:bodyPr/>
                    <a:lstStyle/>
                    <a:p>
                      <a:pPr algn="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Другим стацинаром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- 178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+ 81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429695"/>
                  </a:ext>
                </a:extLst>
              </a:tr>
              <a:tr h="353714">
                <a:tc>
                  <a:txBody>
                    <a:bodyPr/>
                    <a:lstStyle/>
                    <a:p>
                      <a:pPr algn="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r>
                        <a:rPr lang="kk-K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(КДП,ВЧ,частные клиники)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+ 1831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- 155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146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4013" y="3574944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 отказов в госпитализации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71492"/>
              </p:ext>
            </p:extLst>
          </p:nvPr>
        </p:nvGraphicFramePr>
        <p:xfrm>
          <a:off x="263352" y="4077072"/>
          <a:ext cx="1152127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1970884596"/>
                    </a:ext>
                  </a:extLst>
                </a:gridCol>
                <a:gridCol w="2126130">
                  <a:extLst>
                    <a:ext uri="{9D8B030D-6E8A-4147-A177-3AD203B41FA5}">
                      <a16:colId xmlns:a16="http://schemas.microsoft.com/office/drawing/2014/main" val="3961832820"/>
                    </a:ext>
                  </a:extLst>
                </a:gridCol>
                <a:gridCol w="2122340">
                  <a:extLst>
                    <a:ext uri="{9D8B030D-6E8A-4147-A177-3AD203B41FA5}">
                      <a16:colId xmlns:a16="http://schemas.microsoft.com/office/drawing/2014/main" val="2444445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отказов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Непрофильный пациент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3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показаний к стационарной помощи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43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Письменный отказ пациента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1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Подлежит госпитализации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ВСМП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6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Случаи не зависящие от процедуры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госпитализации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1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8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75022317"/>
              </p:ext>
            </p:extLst>
          </p:nvPr>
        </p:nvGraphicFramePr>
        <p:xfrm>
          <a:off x="595274" y="188640"/>
          <a:ext cx="1107289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4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448" y="116632"/>
            <a:ext cx="996920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Дооперационное пребывание плановых пациентов свыше суток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41600"/>
              </p:ext>
            </p:extLst>
          </p:nvPr>
        </p:nvGraphicFramePr>
        <p:xfrm>
          <a:off x="1127448" y="980728"/>
          <a:ext cx="10081121" cy="367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80844336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30416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0856039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4207400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740706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25268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50336348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4286721326"/>
                    </a:ext>
                  </a:extLst>
                </a:gridCol>
              </a:tblGrid>
              <a:tr h="7039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оперированы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день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2-й день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3-й день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4-5 день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6-7 день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дней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875476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Гнойная хирургия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875950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хирургия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840813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Проктологическое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678607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Торокальное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2389725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Урологическое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9657288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Микрохирургическое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513016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</a:t>
                      </a:r>
                      <a:r>
                        <a:rPr lang="ru-RU" sz="16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хирургии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511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68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724609"/>
              </p:ext>
            </p:extLst>
          </p:nvPr>
        </p:nvGraphicFramePr>
        <p:xfrm>
          <a:off x="47328" y="1484784"/>
          <a:ext cx="12025336" cy="2944368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0265976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8440229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95651807"/>
                    </a:ext>
                  </a:extLst>
                </a:gridCol>
              </a:tblGrid>
              <a:tr h="490728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Хирургическая служба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Терапевтическая служба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Акушерско-гинекологическая служба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3661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Развернуто</a:t>
                      </a:r>
                      <a:r>
                        <a:rPr lang="ru-RU" sz="1600" b="0" i="1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коек 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37690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Пролечено всего: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1629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1654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984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984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койки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337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272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19651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Оборот койки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1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Средняя длительность пребывания больного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8,5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307">
                <a:tc>
                  <a:txBody>
                    <a:bodyPr/>
                    <a:lstStyle/>
                    <a:p>
                      <a:pPr marL="968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Хирургическая активность, %</a:t>
                      </a:r>
                      <a:endParaRPr lang="ru-RU" sz="1600" b="0" i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79,6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70" marR="4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73455" y="116632"/>
            <a:ext cx="1101722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95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работы </a:t>
            </a:r>
            <a:r>
              <a:rPr lang="ru-RU" sz="2800" b="1" dirty="0" smtClean="0">
                <a:ln w="95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дневного стационара в разрезе служб за 2018г.</a:t>
            </a:r>
            <a:endParaRPr lang="ru-RU" sz="2800" b="1" dirty="0">
              <a:ln w="9525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484784"/>
            <a:ext cx="108350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k-KZ" i="1" dirty="0" smtClean="0"/>
              <a:t>На базе КГП </a:t>
            </a:r>
            <a:r>
              <a:rPr lang="ru-RU" i="1" dirty="0" smtClean="0"/>
              <a:t>«ОКБ» открыт координационный центр по хирургии и урологии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i="1" dirty="0" smtClean="0"/>
              <a:t>Открыт централизованное стерилизационное отделение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i="1" dirty="0" smtClean="0"/>
              <a:t>Начат капитальный ремонт терапевтического корпуса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i="1" dirty="0" smtClean="0"/>
              <a:t>Внедрение пилотного проекта по совершенствованию приемно-диагностических отделений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i="1" dirty="0" smtClean="0"/>
              <a:t>Реализация Государственной программы «Цифровой Казахстан»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i="1" dirty="0" smtClean="0"/>
              <a:t>Переход на безбумажное ведение медицинской документации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i="1" dirty="0" smtClean="0"/>
              <a:t>Внедрение электронного документооборота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ru-RU" i="1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03512" y="260648"/>
            <a:ext cx="81369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Исполнение стратегических задач </a:t>
            </a:r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315160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546" y="79702"/>
            <a:ext cx="81369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на </a:t>
            </a:r>
            <a:r>
              <a:rPr lang="ru-RU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27648" y="620688"/>
            <a:ext cx="115212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03458" y="887207"/>
            <a:ext cx="2628292" cy="1710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и совершенствование хирургической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148228" y="646896"/>
            <a:ext cx="1404156" cy="240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9264352" y="956732"/>
            <a:ext cx="2736304" cy="1211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терапевтического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50023" y="646896"/>
            <a:ext cx="1934902" cy="21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127765" y="3088477"/>
            <a:ext cx="2088232" cy="96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пилотном проекте </a:t>
            </a:r>
          </a:p>
          <a:p>
            <a:pPr algn="ctr"/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44072" y="620689"/>
            <a:ext cx="2356316" cy="1976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9264352" y="2536775"/>
            <a:ext cx="23762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бюджетирование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934673" y="597312"/>
            <a:ext cx="36005" cy="3816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340805" y="4519265"/>
            <a:ext cx="3240360" cy="121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клинической фармации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584879" y="887207"/>
            <a:ext cx="2079073" cy="3656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26358" y="4790614"/>
            <a:ext cx="3366375" cy="1264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кабинета биотерапии пациентам страдающим болезнью Крона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312024" y="1124744"/>
            <a:ext cx="2538282" cy="328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7896200" y="4543317"/>
            <a:ext cx="4295800" cy="1693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мер по профилактике, диагностике, лечению и предотвращению последствий парентеральных вирусных гепатитов в Республике Казахстан на 2017-2020 годы</a:t>
            </a:r>
          </a:p>
        </p:txBody>
      </p:sp>
    </p:spTree>
    <p:extLst>
      <p:ext uri="{BB962C8B-B14F-4D97-AF65-F5344CB8AC3E}">
        <p14:creationId xmlns:p14="http://schemas.microsoft.com/office/powerpoint/2010/main" val="352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55640" y="1268760"/>
            <a:ext cx="6624736" cy="4248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chemeClr val="tx2"/>
                </a:solidFill>
                <a:latin typeface="Monotype Corsiva" panose="03010101010201010101" pitchFamily="66" charset="0"/>
                <a:cs typeface="Browallia New" panose="020B0604020202020204" pitchFamily="34" charset="-34"/>
              </a:rPr>
              <a:t>БЛАГОДАРЮ ЗА ВНИМАНИЕ!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6486526"/>
            <a:ext cx="1689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9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343472" y="116632"/>
            <a:ext cx="9361040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89" tIns="44995" rIns="89989" bIns="4499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6950" indent="-2508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1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813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85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57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  <a:tab pos="9574213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координационного </a:t>
            </a:r>
            <a:r>
              <a:rPr lang="ru-RU" alt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alt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Freeform 2"/>
          <p:cNvSpPr>
            <a:spLocks noChangeArrowheads="1"/>
          </p:cNvSpPr>
          <p:nvPr/>
        </p:nvSpPr>
        <p:spPr bwMode="auto">
          <a:xfrm>
            <a:off x="767408" y="1052736"/>
            <a:ext cx="10657184" cy="550472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89989" tIns="44995" rIns="89989" bIns="44995">
            <a:spAutoFit/>
          </a:bodyPr>
          <a:lstStyle>
            <a:lvl1pPr marL="314325" indent="-31273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3143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8888" indent="-2508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2125" indent="-2508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66950" indent="-25082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1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813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385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5750" indent="-250825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6925" algn="l"/>
                <a:tab pos="1595438" algn="l"/>
                <a:tab pos="2392363" algn="l"/>
                <a:tab pos="3190875" algn="l"/>
                <a:tab pos="3989388" algn="l"/>
                <a:tab pos="4786313" algn="l"/>
                <a:tab pos="5584825" algn="l"/>
                <a:tab pos="6383338" algn="l"/>
                <a:tab pos="7180263" algn="l"/>
                <a:tab pos="7978775" algn="l"/>
                <a:tab pos="8777288" algn="l"/>
              </a:tabLs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ru-RU" altLang="ru-RU" sz="19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больных, госпитализированных в хирургические отделения с осложненными формами экстренных заболеваний органов брюшной полости – определение хирургической тактики, объема операции, необходимости транспортировки в ЛПУ следующего уровня, вызова на операцию консультантов координационного центра.</a:t>
            </a: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90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ru-RU" altLang="ru-RU" sz="19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определение лечебной тактики у больных с осложненным течением послеоперационного периода – ятрогенные повреждения, внутрибрюшные осложнения, повторные операции</a:t>
            </a: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90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ru-RU" altLang="ru-RU" sz="19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плановой санации больных с желчнокаменной болезнью, грыжами, осложнениями язвенной болезни</a:t>
            </a: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90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ru-RU" altLang="ru-RU" sz="19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региональных клинических протоколов по основным нозологиям экстренной хирургической патологии  совместно с хирургической ассоциацией Карагандинской области</a:t>
            </a: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endParaRPr lang="ru-RU" altLang="ru-RU" sz="190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ru-RU" altLang="ru-RU" sz="19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мероприятий, направленных на повышение квалификации хирургов, специализаций в ближнем и дальнем зарубежье и на рабочем месте, назначений руководителей хирургических подразделений.  </a:t>
            </a:r>
          </a:p>
          <a:p>
            <a:pPr algn="just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16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56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16633"/>
            <a:ext cx="868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cs typeface="CordiaUPC" panose="020B0304020202020204" pitchFamily="34" charset="-34"/>
              </a:rPr>
              <a:t>ЦЕНТРАЛИЗОВАННОЕ  СТЕРИЛИЗАЦИОННОЕ ОТДЕЛЕНИЕ</a:t>
            </a:r>
            <a:endParaRPr lang="ru-RU" sz="2400" dirty="0">
              <a:cs typeface="CordiaUPC" panose="020B0304020202020204" pitchFamily="34" charset="-34"/>
            </a:endParaRPr>
          </a:p>
        </p:txBody>
      </p:sp>
      <p:pic>
        <p:nvPicPr>
          <p:cNvPr id="1027" name="Picture 3" descr="E:\ЦСО\Preparation_storage areas\03 PREPARACION Y EMPAQUETADO_X0457-13-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340768"/>
            <a:ext cx="4583832" cy="482453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376" y="980728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Централизованное стерилизационное отделение осуществляет: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 и хранение до обработки использованных в отделениях медицинского учреждения нестерильных изделий;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Разборку, бракераж, учет и замену битых и неисправных изделий;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очистку (мытье, полоскание, сушку и пр.) изделий медицинского назначения;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Комплектование, упаковку, укладку в стерилизационные коробки или упаковку изделий многоразового или одноразового применения;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Стерилизацию изделий;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качества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очистки и стерилизации изделий медицинского назначения и регистрацию результатов контроля;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документации и строгий учет приема и выдачи изделий с указанием номенклатуры, количества, размеров шприцев, игл и др., а также остатков за отделением;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Выдачу стерильных изделий отделениям медицинского учреждения;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Мелкий ремонт и заточку инструментов;</a:t>
            </a:r>
          </a:p>
        </p:txBody>
      </p:sp>
    </p:spTree>
    <p:extLst>
      <p:ext uri="{BB962C8B-B14F-4D97-AF65-F5344CB8AC3E}">
        <p14:creationId xmlns:p14="http://schemas.microsoft.com/office/powerpoint/2010/main" val="309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369" y="100853"/>
            <a:ext cx="8553262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терапевтического корпуса КГП «ОКБ»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3712" y="761475"/>
            <a:ext cx="39307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188 646 169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283 665 689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917" y="1600442"/>
            <a:ext cx="247830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надзор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3712" y="2146883"/>
            <a:ext cx="39307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1 583 568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1 935 472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83" y="2939545"/>
            <a:ext cx="8854833" cy="39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10966"/>
              </p:ext>
            </p:extLst>
          </p:nvPr>
        </p:nvGraphicFramePr>
        <p:xfrm>
          <a:off x="409905" y="980729"/>
          <a:ext cx="11373779" cy="55753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10056">
                  <a:extLst>
                    <a:ext uri="{9D8B030D-6E8A-4147-A177-3AD203B41FA5}">
                      <a16:colId xmlns:a16="http://schemas.microsoft.com/office/drawing/2014/main" val="105475409"/>
                    </a:ext>
                  </a:extLst>
                </a:gridCol>
                <a:gridCol w="796696">
                  <a:extLst>
                    <a:ext uri="{9D8B030D-6E8A-4147-A177-3AD203B41FA5}">
                      <a16:colId xmlns:a16="http://schemas.microsoft.com/office/drawing/2014/main" val="1279947589"/>
                    </a:ext>
                  </a:extLst>
                </a:gridCol>
                <a:gridCol w="6880946">
                  <a:extLst>
                    <a:ext uri="{9D8B030D-6E8A-4147-A177-3AD203B41FA5}">
                      <a16:colId xmlns:a16="http://schemas.microsoft.com/office/drawing/2014/main" val="3976055524"/>
                    </a:ext>
                  </a:extLst>
                </a:gridCol>
                <a:gridCol w="3186081">
                  <a:extLst>
                    <a:ext uri="{9D8B030D-6E8A-4147-A177-3AD203B41FA5}">
                      <a16:colId xmlns:a16="http://schemas.microsoft.com/office/drawing/2014/main" val="1496716112"/>
                    </a:ext>
                  </a:extLst>
                </a:gridCol>
              </a:tblGrid>
              <a:tr h="50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выполнено/не выполнено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444333"/>
                  </a:ext>
                </a:extLst>
              </a:tr>
              <a:tr h="50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п.4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подготовка специалистов приемных отделении (</a:t>
                      </a:r>
                      <a:r>
                        <a:rPr lang="ru-RU" sz="1400" u="none" strike="noStrike" dirty="0" err="1">
                          <a:effectLst/>
                        </a:rPr>
                        <a:t>emergency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doctor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выполнено 100%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45504"/>
                  </a:ext>
                </a:extLst>
              </a:tr>
              <a:tr h="664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обучение главных врачей и специалистов ответственных за внедрение проекта за рубежом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Выполнено частично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281334"/>
                  </a:ext>
                </a:extLst>
              </a:tr>
              <a:tr h="50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поведение  реконструкции и </a:t>
                      </a:r>
                      <a:r>
                        <a:rPr lang="ru-RU" sz="1400" u="none" strike="noStrike" dirty="0" err="1">
                          <a:effectLst/>
                        </a:rPr>
                        <a:t>редизайна</a:t>
                      </a:r>
                      <a:r>
                        <a:rPr lang="ru-RU" sz="1400" u="none" strike="noStrike" dirty="0">
                          <a:effectLst/>
                        </a:rPr>
                        <a:t> приемных  отделении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выполнено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62477"/>
                  </a:ext>
                </a:extLst>
              </a:tr>
              <a:tr h="50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приведение в соответствие организационной структуры и штатного расписания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23404"/>
                  </a:ext>
                </a:extLst>
              </a:tr>
              <a:tr h="50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обеспечение приемного отделения медицинским оборудованием и ИМН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1798"/>
                  </a:ext>
                </a:extLst>
              </a:tr>
              <a:tr h="754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разработка и внедрение стандартов приемного отделения (</a:t>
                      </a:r>
                      <a:r>
                        <a:rPr lang="ru-RU" sz="1400" u="none" strike="noStrike" dirty="0" err="1">
                          <a:effectLst/>
                        </a:rPr>
                        <a:t>триаж</a:t>
                      </a:r>
                      <a:r>
                        <a:rPr lang="ru-RU" sz="1400" u="none" strike="noStrike" dirty="0">
                          <a:effectLst/>
                        </a:rPr>
                        <a:t>, порядок госпитализаций, должностные инструкции и т.д.) 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037793"/>
                  </a:ext>
                </a:extLst>
              </a:tr>
              <a:tr h="280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интеграция приемного отделения с АСУ ССМП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не 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20427"/>
                  </a:ext>
                </a:extLst>
              </a:tr>
              <a:tr h="446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обучение </a:t>
                      </a:r>
                      <a:r>
                        <a:rPr lang="en-US" sz="1400" u="none" strike="noStrike" dirty="0">
                          <a:effectLst/>
                        </a:rPr>
                        <a:t>BLS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Выполнено частично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7731"/>
                  </a:ext>
                </a:extLst>
              </a:tr>
              <a:tr h="664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обучение </a:t>
                      </a:r>
                      <a:r>
                        <a:rPr lang="en-US" sz="1400" u="none" strike="noStrike" dirty="0">
                          <a:effectLst/>
                        </a:rPr>
                        <a:t>ACLS, PALS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Выполнено частично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100%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296565"/>
                  </a:ext>
                </a:extLst>
              </a:tr>
              <a:tr h="25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обучение </a:t>
                      </a:r>
                      <a:r>
                        <a:rPr lang="en-US" sz="1400" u="none" strike="noStrike" dirty="0">
                          <a:effectLst/>
                        </a:rPr>
                        <a:t>PHTLS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878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9905" y="-20002"/>
            <a:ext cx="11266099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индикаторам МЗ РК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пилотного проекта по оптимизации ПДО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0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182" y="116632"/>
            <a:ext cx="868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медицинского оборудования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оснащения приемных отделений КГП «ОКБ»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«Социальное медицинское страхование»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56639"/>
              </p:ext>
            </p:extLst>
          </p:nvPr>
        </p:nvGraphicFramePr>
        <p:xfrm>
          <a:off x="623392" y="1132289"/>
          <a:ext cx="11089231" cy="5671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медицинского оборудования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 электрохирургический высокочастотный (электрокоагулятор)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Аспиратор (Электрохирургический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отсасыватель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Видеобронхоскоп в комплекте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Видеогастроэзофагоскоп в комплекте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Видеоколоноскоп в комплекте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Автоматический дефибриллятор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для дыхательных путей (ларингоскоп, эндотрахеальные трубки, воздуховод)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Инфузомат (перфузорный дозатор)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Каталка функциональная медицинская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инструментов хирургический малый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Консоль медицинская реанимационная для подключения медицинских аппаратов, приборов и оборудования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операционный универсальный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 пациента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Негатоскоп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Светильник операционный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Отоскоп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Офтальмоскоп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 искусственной вентиляции легких портативный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рентгеновская мобильная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Сканер ультразвуковой цифровой диагностический, портативный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Электрокардиограф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Пульсоксиметр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Реанимационный набор для новорожденных и детей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Спирометр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8" marR="4958" marT="4958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" y="28146"/>
            <a:ext cx="6740080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Объявлен конкурс на разработку ПСД  дата публикации 9.04.2018г на сумму 8 958 738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итогам конкурса с ТОО «компания Диана Л» , заключен договор  № 314 от 04.06.2018г на сумму 5 600 000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исполнения работ 19 июля 2018 года.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Подан иск в суд как на недобросовестного участника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03.08.2018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Судебное решение  - отказано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01.11.2018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г., в связи с тем ,что ПСД представлено поставщиком и им  оплачена неустойка в сумме 179 200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Подали заявку на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госэкспертизу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05.10.2018г.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 договор с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Госэкспертизой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08.11.2018г.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Хирургия                              № 488 на сумму 727 166,12тг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ЦСО ,Бак лаборатория      № 489 на сумму 61 286,40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КДЛ                                        № 490 на сумму 101 677,59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экспертизы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КДЛ             31.01.2019г. Отрицательно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ЦСО,БАК    31.01.2019г. Отрицательно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Хирургия    01.02.2019г. Отрицательно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Подписано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трехстореннее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соглашение :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ОКБ,госэкспертиза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ТОО «Диана Л» на проведение повторной экспертизы.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94020"/>
              </p:ext>
            </p:extLst>
          </p:nvPr>
        </p:nvGraphicFramePr>
        <p:xfrm>
          <a:off x="6888088" y="28146"/>
          <a:ext cx="5184576" cy="65546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97109">
                  <a:extLst>
                    <a:ext uri="{9D8B030D-6E8A-4147-A177-3AD203B41FA5}">
                      <a16:colId xmlns:a16="http://schemas.microsoft.com/office/drawing/2014/main" val="2067014062"/>
                    </a:ext>
                  </a:extLst>
                </a:gridCol>
                <a:gridCol w="2859274">
                  <a:extLst>
                    <a:ext uri="{9D8B030D-6E8A-4147-A177-3AD203B41FA5}">
                      <a16:colId xmlns:a16="http://schemas.microsoft.com/office/drawing/2014/main" val="949163336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993001189"/>
                    </a:ext>
                  </a:extLst>
                </a:gridCol>
              </a:tblGrid>
              <a:tr h="10896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96253"/>
                  </a:ext>
                </a:extLst>
              </a:tr>
              <a:tr h="10896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Архитектурно-строительное решение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27 365,854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17086"/>
                  </a:ext>
                </a:extLst>
              </a:tr>
              <a:tr h="7627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 и канализация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769,153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83457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Вентиляция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5 808,871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099439"/>
                  </a:ext>
                </a:extLst>
              </a:tr>
              <a:tr h="7627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Электрооборудование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5 271,632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88878"/>
                  </a:ext>
                </a:extLst>
              </a:tr>
              <a:tr h="441925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40 215,510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15646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 здания 1,5%*0,8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536,556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94858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Предвиденные затраты 2%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904,992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19503"/>
                  </a:ext>
                </a:extLst>
              </a:tr>
              <a:tr h="441925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4 998,847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406435"/>
                  </a:ext>
                </a:extLst>
              </a:tr>
              <a:tr h="441925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46 655 ,905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5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1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3"/>
            <a:ext cx="1195332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69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11768</TotalTime>
  <Words>1817</Words>
  <Application>Microsoft Office PowerPoint</Application>
  <PresentationFormat>Широкоэкранный</PresentationFormat>
  <Paragraphs>715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 Unicode MS</vt:lpstr>
      <vt:lpstr>Microsoft YaHei</vt:lpstr>
      <vt:lpstr>Arial</vt:lpstr>
      <vt:lpstr>Browallia New</vt:lpstr>
      <vt:lpstr>Calibri</vt:lpstr>
      <vt:lpstr>CordiaUPC</vt:lpstr>
      <vt:lpstr>Georgia</vt:lpstr>
      <vt:lpstr>Monotype Corsiva</vt:lpstr>
      <vt:lpstr>Times New Roman</vt:lpstr>
      <vt:lpstr>Trebuchet MS</vt:lpstr>
      <vt:lpstr>Wingdings</vt:lpstr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Показатель качественного состава врачей и средних  медицинских работников за 2018 год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Букембаева Зарина</dc:creator>
  <cp:lastModifiedBy>User</cp:lastModifiedBy>
  <cp:revision>598</cp:revision>
  <cp:lastPrinted>2019-02-12T09:59:55Z</cp:lastPrinted>
  <dcterms:created xsi:type="dcterms:W3CDTF">2017-01-30T03:31:16Z</dcterms:created>
  <dcterms:modified xsi:type="dcterms:W3CDTF">2019-06-11T10:49:12Z</dcterms:modified>
</cp:coreProperties>
</file>