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26" r:id="rId3"/>
    <p:sldId id="312" r:id="rId4"/>
    <p:sldId id="337" r:id="rId5"/>
    <p:sldId id="327" r:id="rId6"/>
    <p:sldId id="328" r:id="rId7"/>
    <p:sldId id="283" r:id="rId8"/>
    <p:sldId id="310" r:id="rId9"/>
    <p:sldId id="335" r:id="rId10"/>
    <p:sldId id="329" r:id="rId11"/>
    <p:sldId id="331" r:id="rId12"/>
    <p:sldId id="330" r:id="rId13"/>
    <p:sldId id="333" r:id="rId14"/>
    <p:sldId id="332" r:id="rId15"/>
    <p:sldId id="322" r:id="rId16"/>
    <p:sldId id="336" r:id="rId17"/>
    <p:sldId id="321" r:id="rId18"/>
    <p:sldId id="269" r:id="rId19"/>
    <p:sldId id="33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33"/>
    <a:srgbClr val="CC006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2000" autoAdjust="0"/>
  </p:normalViewPr>
  <p:slideViewPr>
    <p:cSldViewPr snapToGrid="0">
      <p:cViewPr varScale="1">
        <p:scale>
          <a:sx n="57" d="100"/>
          <a:sy n="57" d="100"/>
        </p:scale>
        <p:origin x="82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2489D-8A86-41C4-95C9-01FE16E374F0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85854-870F-427C-91F6-B32295047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85854-870F-427C-91F6-B32295047FD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0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AA6E0-8382-AABA-18C5-9AF60F789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B3EABD-F7E2-DC4E-C8A7-A1472DCE7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9408E3-33EF-3159-984F-A4953DDF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AA24-0AF4-4067-9607-97C31D612341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3C946A-96C3-4B04-64A6-5B8559D6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EF4C6B-D20E-ADA4-2B34-48C98708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03AB-79F6-41E0-8680-9E765C91F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2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A7AA4-ACB0-52DD-B69D-7FFA079C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067021-298A-8B36-EAA9-9EF976C9C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DCF298-D8FF-A3BA-FEC7-B3ABE199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AA24-0AF4-4067-9607-97C31D612341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7E0AD2-224D-7324-AF9C-F98D4606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EB0793-21AD-F891-1386-D0A24936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03AB-79F6-41E0-8680-9E765C91F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6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5E1706-8744-A23B-D62A-2075A84EB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4E5594-07F5-2914-2009-56A548CA4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3B1391-3EC7-D741-9C37-7B32CA7F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AA24-0AF4-4067-9607-97C31D612341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0A5EC7-539A-B118-03BC-2C0164CB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7B300-A831-DFA1-42A3-08E4E6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03AB-79F6-41E0-8680-9E765C91F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5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315E4-98DD-E49E-C3A0-0AD0231B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D4BACD-88B3-62C2-1B92-CA836B5FD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8AF1D8-0FC8-BFC7-F604-60368887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AA24-0AF4-4067-9607-97C31D612341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F4A577-07D4-040F-2DB4-8168FB7C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EEB6EF-56DC-D2A3-867D-6228F734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03AB-79F6-41E0-8680-9E765C91F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2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A35F9-480F-D080-1651-78819A83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D22EAA-2860-D0E1-B435-35B25EDF4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31796F-4512-5FD5-3FE3-34C303ED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AA24-0AF4-4067-9607-97C31D612341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31D6F0-6C94-DFA2-7832-66C377D3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A535E-908E-A4AE-D08C-5D606878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03AB-79F6-41E0-8680-9E765C91F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47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EDE1E-EF70-D9D1-9E80-9989B1E1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D3339-8C7A-75EF-4F24-5226E2935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AB0C41-1C00-EE33-9E18-ADAF627D1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341F46-A443-D0F0-02CC-39896916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AA24-0AF4-4067-9607-97C31D612341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5234A-4F56-4DDF-1784-AD0CA8D6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9A3F69-2C7A-C2B2-F32D-2F35E4D2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03AB-79F6-41E0-8680-9E765C91F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0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0E69C-89B7-773B-4E83-77B521C2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5BD101-ADD3-55CA-BFFD-0F6A84764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76C9BD-D515-153A-6D07-1F25BC361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02273F-9C25-9174-5514-88E69CBD6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3707BD-DB4E-946C-F96E-A307C5BEF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24C102-26E8-9413-DEF5-AF136C1F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AA24-0AF4-4067-9607-97C31D612341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2B4BF6-BD6C-0544-70C6-22318DBD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EEDEF0-7FE2-8B15-9A24-85164ABF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03AB-79F6-41E0-8680-9E765C91F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8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CA1C8-8406-EE5F-3F8C-858CB0C3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6AEAD6-79D5-FA5A-2D02-33AF2237B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AA24-0AF4-4067-9607-97C31D612341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D3FEE8-A2FB-88B9-1F1D-1F18F497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105946-0ACF-2D5F-216F-E04AA982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03AB-79F6-41E0-8680-9E765C91F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7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2F70B9-EA72-3D74-BA21-C36E6C07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AA24-0AF4-4067-9607-97C31D612341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73AF5A-E6C5-8B34-B7BF-596B6A48B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464192-54FF-C61D-CF00-C29D8FBC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03AB-79F6-41E0-8680-9E765C91F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8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F28C1-EA50-5974-D2D3-6C71E8219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478B92-75EA-020D-035A-5ACEE6A5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CEC696-4197-9F3F-DE48-47B998841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27E38F-84FC-044D-AF03-DA6477A95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AA24-0AF4-4067-9607-97C31D612341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0277BE-9913-DE3C-FD6E-C62491B4F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99FB1C-2F88-D2C5-D15B-9DC9CD93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03AB-79F6-41E0-8680-9E765C91F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0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21155-CD75-8EC4-7E0D-A827A4B6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97CB72-9629-6C7D-2576-CA28C5DB4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5CCB2D-ABF3-29FA-EFA8-F8B05F977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3589EF-463A-E808-2E36-346F6781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AA24-0AF4-4067-9607-97C31D612341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73418A-936F-6F8F-2309-7FB65FE5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BE61C3-6BA9-7676-DAF4-8DB88D26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03AB-79F6-41E0-8680-9E765C91F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28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25B95-5127-8FD4-073F-99AFC83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D2D7F3-092E-15A9-4E53-BA9C30B7A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E5797E-D305-DBFD-4898-C094603CF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7AA24-0AF4-4067-9607-97C31D612341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2B393-8616-F2A4-71E0-5566BD8D2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D8608-367A-1737-4735-A97093838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03AB-79F6-41E0-8680-9E765C91F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8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3501" y="1505699"/>
            <a:ext cx="5698603" cy="3096344"/>
          </a:xfrm>
        </p:spPr>
        <p:txBody>
          <a:bodyPr>
            <a:noAutofit/>
          </a:bodyPr>
          <a:lstStyle/>
          <a:p>
            <a:pPr algn="ctr"/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Всемирный день борьбы с гепатитом (World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Hepatitis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Day)</a:t>
            </a:r>
            <a:br>
              <a:rPr lang="ru-RU" sz="32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104" y="4953542"/>
            <a:ext cx="7239000" cy="1586576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главный внештатный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гепатолог КО,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руководитель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гепатологического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центра Лозинская И.А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94DCEF-2DF0-223A-3746-F1FE3D635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2" y="982820"/>
            <a:ext cx="5507542" cy="441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2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95C9B-E44E-5E9C-390A-E20ECAEB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034"/>
            <a:ext cx="10515600" cy="69988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Вирусные гепатиты  в Казахстане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A113D9-03CC-3DC8-597E-28343F7B4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21" y="1936272"/>
            <a:ext cx="6961094" cy="26194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РК на «Д» учете с диагнозом «вирусный гепатит» состоят 49 175 взрослых пациентов: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23 233 с диагнозом ХВГС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22 977 с диагнозом ХВГВ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1 252  с диагнозом ХВГД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5 976 с диагнозом Цирроз печени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500 человек с диагнозом ГЦК, ХЦК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008542-B08B-03C1-A845-ADA3A16D2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025" y="1977502"/>
            <a:ext cx="3808747" cy="278686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2B2CDE-3BBA-146C-102D-4F97FFE67B48}"/>
              </a:ext>
            </a:extLst>
          </p:cNvPr>
          <p:cNvSpPr/>
          <p:nvPr/>
        </p:nvSpPr>
        <p:spPr>
          <a:xfrm>
            <a:off x="7857025" y="4356507"/>
            <a:ext cx="419548" cy="417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5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95C9B-E44E-5E9C-390A-E20ECAEB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034"/>
            <a:ext cx="10515600" cy="69988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Вирусные гепатиты  в Казахстане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316EF8-9BF5-3697-CE8B-9C7974EE6C8F}"/>
              </a:ext>
            </a:extLst>
          </p:cNvPr>
          <p:cNvSpPr txBox="1"/>
          <p:nvPr/>
        </p:nvSpPr>
        <p:spPr>
          <a:xfrm>
            <a:off x="397136" y="1196318"/>
            <a:ext cx="68069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2013 г в РК организованы и функционируют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гепатологические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центры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2018 до 2022 года в РК проведена противовирусная терапия ХВГС более 30 тысяч пациентов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  - пролечено от гепатита С около 3 000 пациентов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Лечение от гепатита С предоставляется бесплатно по месту прикрепления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6205F0-5A15-D1B6-E184-90CCF19F5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738" y="935916"/>
            <a:ext cx="4550486" cy="3105650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48162511-DA5D-118E-A353-A273BD3AA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356" y="4912648"/>
            <a:ext cx="8843683" cy="93191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 признали Казахстан лидером в выполнении данной программы в Центральной Азии и на пространстве СНГ</a:t>
            </a:r>
          </a:p>
        </p:txBody>
      </p:sp>
    </p:spTree>
    <p:extLst>
      <p:ext uri="{BB962C8B-B14F-4D97-AF65-F5344CB8AC3E}">
        <p14:creationId xmlns:p14="http://schemas.microsoft.com/office/powerpoint/2010/main" val="2308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AADF6-9D43-2536-FE3F-6DC2034E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вылечить гепатит С?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544DDA-2527-9656-6CD3-8F4B7F1C8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659" y="2253669"/>
            <a:ext cx="5005039" cy="2913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7C64F6-1E6C-E379-DAF1-987F86ED9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948" y="1719262"/>
            <a:ext cx="666750" cy="3419475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EF32E620-6702-C249-9D18-6AD08EAC4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470" y="5730293"/>
            <a:ext cx="4965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Однократный курс 12 или 24 недели</a:t>
            </a:r>
          </a:p>
        </p:txBody>
      </p:sp>
    </p:spTree>
    <p:extLst>
      <p:ext uri="{BB962C8B-B14F-4D97-AF65-F5344CB8AC3E}">
        <p14:creationId xmlns:p14="http://schemas.microsoft.com/office/powerpoint/2010/main" val="20871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754A25-9B33-3E93-F9F5-D5B703D0F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24" y="1302429"/>
            <a:ext cx="1323975" cy="4038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358070-3529-8B5E-85AE-5DA50B22B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937" y="1438506"/>
            <a:ext cx="4496037" cy="2735461"/>
          </a:xfrm>
          <a:prstGeom prst="rect">
            <a:avLst/>
          </a:prstGeom>
        </p:spPr>
      </p:pic>
      <p:sp>
        <p:nvSpPr>
          <p:cNvPr id="18" name="Стрелка вниз 6">
            <a:extLst>
              <a:ext uri="{FF2B5EF4-FFF2-40B4-BE49-F238E27FC236}">
                <a16:creationId xmlns:a16="http://schemas.microsoft.com/office/drawing/2014/main" id="{B6E9E9C5-FCFC-287E-B501-8651D001CDBC}"/>
              </a:ext>
            </a:extLst>
          </p:cNvPr>
          <p:cNvSpPr/>
          <p:nvPr/>
        </p:nvSpPr>
        <p:spPr>
          <a:xfrm rot="16200000">
            <a:off x="2039484" y="1591838"/>
            <a:ext cx="484187" cy="1044355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6">
            <a:extLst>
              <a:ext uri="{FF2B5EF4-FFF2-40B4-BE49-F238E27FC236}">
                <a16:creationId xmlns:a16="http://schemas.microsoft.com/office/drawing/2014/main" id="{4549604D-E73B-0E05-5871-31134899C586}"/>
              </a:ext>
            </a:extLst>
          </p:cNvPr>
          <p:cNvSpPr/>
          <p:nvPr/>
        </p:nvSpPr>
        <p:spPr>
          <a:xfrm rot="16200000">
            <a:off x="7203607" y="1142832"/>
            <a:ext cx="484187" cy="1656737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6">
            <a:extLst>
              <a:ext uri="{FF2B5EF4-FFF2-40B4-BE49-F238E27FC236}">
                <a16:creationId xmlns:a16="http://schemas.microsoft.com/office/drawing/2014/main" id="{432D7691-DC2F-C955-E409-52C25E693497}"/>
              </a:ext>
            </a:extLst>
          </p:cNvPr>
          <p:cNvSpPr/>
          <p:nvPr/>
        </p:nvSpPr>
        <p:spPr>
          <a:xfrm rot="16200000">
            <a:off x="2072709" y="2940048"/>
            <a:ext cx="484187" cy="97790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6">
            <a:extLst>
              <a:ext uri="{FF2B5EF4-FFF2-40B4-BE49-F238E27FC236}">
                <a16:creationId xmlns:a16="http://schemas.microsoft.com/office/drawing/2014/main" id="{0B696C00-B36C-DC54-9E6B-B7810EF29ED1}"/>
              </a:ext>
            </a:extLst>
          </p:cNvPr>
          <p:cNvSpPr/>
          <p:nvPr/>
        </p:nvSpPr>
        <p:spPr>
          <a:xfrm rot="16200000">
            <a:off x="1781358" y="4454957"/>
            <a:ext cx="484187" cy="44979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6">
            <a:extLst>
              <a:ext uri="{FF2B5EF4-FFF2-40B4-BE49-F238E27FC236}">
                <a16:creationId xmlns:a16="http://schemas.microsoft.com/office/drawing/2014/main" id="{DC14E517-4872-4137-9D6B-15693A65894F}"/>
              </a:ext>
            </a:extLst>
          </p:cNvPr>
          <p:cNvSpPr/>
          <p:nvPr/>
        </p:nvSpPr>
        <p:spPr>
          <a:xfrm rot="16200000">
            <a:off x="7203608" y="2499154"/>
            <a:ext cx="484187" cy="165673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5B3335A2-E18C-15C0-9DFC-B6DB6D624BB7}"/>
              </a:ext>
            </a:extLst>
          </p:cNvPr>
          <p:cNvSpPr/>
          <p:nvPr/>
        </p:nvSpPr>
        <p:spPr>
          <a:xfrm>
            <a:off x="1203177" y="3583065"/>
            <a:ext cx="658876" cy="385685"/>
          </a:xfrm>
          <a:prstGeom prst="ellipse">
            <a:avLst/>
          </a:prstGeom>
          <a:solidFill>
            <a:srgbClr val="6600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Д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2C05ECC-0869-94C9-A8AA-9ADB73F50940}"/>
              </a:ext>
            </a:extLst>
          </p:cNvPr>
          <p:cNvSpPr txBox="1">
            <a:spLocks/>
          </p:cNvSpPr>
          <p:nvPr/>
        </p:nvSpPr>
        <p:spPr>
          <a:xfrm>
            <a:off x="838200" y="236034"/>
            <a:ext cx="10515600" cy="69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Вирусные гепатиты  в Казахстане: профилактика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E52150-4800-2336-9581-771694549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742" y="1438507"/>
            <a:ext cx="3644590" cy="2499716"/>
          </a:xfrm>
          <a:prstGeom prst="rect">
            <a:avLst/>
          </a:prstGeom>
        </p:spPr>
      </p:pic>
      <p:grpSp>
        <p:nvGrpSpPr>
          <p:cNvPr id="10" name="Group 24">
            <a:extLst>
              <a:ext uri="{FF2B5EF4-FFF2-40B4-BE49-F238E27FC236}">
                <a16:creationId xmlns:a16="http://schemas.microsoft.com/office/drawing/2014/main" id="{E3491F94-CFD6-3B74-41BB-57C7C880C971}"/>
              </a:ext>
            </a:extLst>
          </p:cNvPr>
          <p:cNvGrpSpPr>
            <a:grpSpLocks/>
          </p:cNvGrpSpPr>
          <p:nvPr/>
        </p:nvGrpSpPr>
        <p:grpSpPr bwMode="auto">
          <a:xfrm rot="2658938">
            <a:off x="6834882" y="1484592"/>
            <a:ext cx="1095391" cy="957325"/>
            <a:chOff x="2352" y="1572"/>
            <a:chExt cx="276" cy="276"/>
          </a:xfrm>
        </p:grpSpPr>
        <p:sp>
          <p:nvSpPr>
            <p:cNvPr id="11" name="Line 22">
              <a:extLst>
                <a:ext uri="{FF2B5EF4-FFF2-40B4-BE49-F238E27FC236}">
                  <a16:creationId xmlns:a16="http://schemas.microsoft.com/office/drawing/2014/main" id="{19D38336-B37D-CE70-4389-D47C10242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710"/>
              <a:ext cx="2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3">
              <a:extLst>
                <a:ext uri="{FF2B5EF4-FFF2-40B4-BE49-F238E27FC236}">
                  <a16:creationId xmlns:a16="http://schemas.microsoft.com/office/drawing/2014/main" id="{248015EC-4A6D-6644-2F51-BAB681F344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352" y="1710"/>
              <a:ext cx="2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C2E20F35-4D5D-3D69-9743-677F915377FB}"/>
              </a:ext>
            </a:extLst>
          </p:cNvPr>
          <p:cNvGrpSpPr>
            <a:grpSpLocks/>
          </p:cNvGrpSpPr>
          <p:nvPr/>
        </p:nvGrpSpPr>
        <p:grpSpPr bwMode="auto">
          <a:xfrm rot="2670166">
            <a:off x="6776081" y="2792859"/>
            <a:ext cx="1127742" cy="1105549"/>
            <a:chOff x="2352" y="1572"/>
            <a:chExt cx="276" cy="276"/>
          </a:xfrm>
        </p:grpSpPr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32DF2776-F833-37A5-A69C-EE90911BE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710"/>
              <a:ext cx="2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id="{6E9BBA19-C872-5062-19E5-D470CC7950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352" y="1710"/>
              <a:ext cx="2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039CDCD-D1B0-1673-EBA3-F412C935EAA9}"/>
              </a:ext>
            </a:extLst>
          </p:cNvPr>
          <p:cNvSpPr txBox="1"/>
          <p:nvPr/>
        </p:nvSpPr>
        <p:spPr>
          <a:xfrm>
            <a:off x="2314802" y="4561242"/>
            <a:ext cx="161454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Нет вакцины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0CC2E9-C7D5-9EE3-22EE-EF802F7FD4F2}"/>
              </a:ext>
            </a:extLst>
          </p:cNvPr>
          <p:cNvSpPr txBox="1"/>
          <p:nvPr/>
        </p:nvSpPr>
        <p:spPr>
          <a:xfrm>
            <a:off x="4440450" y="4726779"/>
            <a:ext cx="6094206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0" i="0" u="none" strike="noStrike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РК работает программа вакцинации от гепатита В</a:t>
            </a:r>
          </a:p>
          <a:p>
            <a:pPr algn="ctr"/>
            <a:r>
              <a:rPr lang="ru-RU" sz="2000" b="1" i="0" u="none" strike="noStrike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1998 года </a:t>
            </a:r>
            <a:r>
              <a:rPr lang="ru-RU" sz="2000" b="0" i="0" u="none" strike="noStrike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первый же день рождения дети в роддоме получают вакцину, которая защищает их от инфицирования вирусным гепатитом В (Д)</a:t>
            </a:r>
          </a:p>
        </p:txBody>
      </p:sp>
    </p:spTree>
    <p:extLst>
      <p:ext uri="{BB962C8B-B14F-4D97-AF65-F5344CB8AC3E}">
        <p14:creationId xmlns:p14="http://schemas.microsoft.com/office/powerpoint/2010/main" val="29892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низ 6">
            <a:extLst>
              <a:ext uri="{FF2B5EF4-FFF2-40B4-BE49-F238E27FC236}">
                <a16:creationId xmlns:a16="http://schemas.microsoft.com/office/drawing/2014/main" id="{866026FF-CCEB-5DB7-59DA-D87F146B3ED4}"/>
              </a:ext>
            </a:extLst>
          </p:cNvPr>
          <p:cNvSpPr/>
          <p:nvPr/>
        </p:nvSpPr>
        <p:spPr>
          <a:xfrm rot="16200000">
            <a:off x="1496774" y="3967838"/>
            <a:ext cx="484187" cy="88839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6">
            <a:extLst>
              <a:ext uri="{FF2B5EF4-FFF2-40B4-BE49-F238E27FC236}">
                <a16:creationId xmlns:a16="http://schemas.microsoft.com/office/drawing/2014/main" id="{A7F800E7-363A-EA11-514E-0639BAC98E00}"/>
              </a:ext>
            </a:extLst>
          </p:cNvPr>
          <p:cNvSpPr/>
          <p:nvPr/>
        </p:nvSpPr>
        <p:spPr>
          <a:xfrm rot="16200000">
            <a:off x="1496775" y="2812036"/>
            <a:ext cx="484187" cy="75783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6">
            <a:extLst>
              <a:ext uri="{FF2B5EF4-FFF2-40B4-BE49-F238E27FC236}">
                <a16:creationId xmlns:a16="http://schemas.microsoft.com/office/drawing/2014/main" id="{7F029611-5D2C-ED66-2BF2-22CFD75778E6}"/>
              </a:ext>
            </a:extLst>
          </p:cNvPr>
          <p:cNvSpPr/>
          <p:nvPr/>
        </p:nvSpPr>
        <p:spPr>
          <a:xfrm rot="16200000">
            <a:off x="1659069" y="1226620"/>
            <a:ext cx="484187" cy="97790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173B99-BE22-3535-5CD8-3ECFA87A8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658" y="2565425"/>
            <a:ext cx="9564129" cy="3792344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акцинация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(только для В и Д)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Скрининговые обследования для лиц, входящих в группу риска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HBsAg,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Anti-HCV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стерильных инструментов, повреждающих кожу (при пирсинге, нанесении татуировки, маникюре и т.д.)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сключение инъекционного использования наркотиков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збегание общего использования бритвенных приборов, маникюрных принадлежностей, зубных щеток и т.д.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сторожность и избирательность при выборе стоматологической клиники, тату- и маникюрного салона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збегание случайных половых связей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барьерных методов контрацепции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453C9-67BF-204A-0986-1C9A2AE7270B}"/>
              </a:ext>
            </a:extLst>
          </p:cNvPr>
          <p:cNvSpPr txBox="1"/>
          <p:nvPr/>
        </p:nvSpPr>
        <p:spPr>
          <a:xfrm>
            <a:off x="2474658" y="935916"/>
            <a:ext cx="9541130" cy="147732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качественной воды для питья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облюдение личной гигиены, регулярное мытье рук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ытье фруктов и овощей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щательная термическая обработка пищевых продуктов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(только для А)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E00992F-C7F6-1328-E0B5-C18319B3F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034"/>
            <a:ext cx="10515600" cy="69988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Профилактика  гепатитов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EEBAC7-10BA-997E-28BD-D9F78DB9D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101776"/>
            <a:ext cx="1323975" cy="403860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D9BE36FD-8B57-0B32-AE1D-1C7F40358038}"/>
              </a:ext>
            </a:extLst>
          </p:cNvPr>
          <p:cNvSpPr/>
          <p:nvPr/>
        </p:nvSpPr>
        <p:spPr>
          <a:xfrm>
            <a:off x="1083865" y="1715570"/>
            <a:ext cx="658876" cy="849855"/>
          </a:xfrm>
          <a:prstGeom prst="ellipse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chemeClr val="bg1"/>
                </a:solidFill>
                <a:latin typeface="Book Antiqua" panose="02040602050305030304" pitchFamily="18" charset="0"/>
              </a:rPr>
              <a:t>Е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8B4ECC6-EA84-0BAB-DEAD-88EE51ABE23A}"/>
              </a:ext>
            </a:extLst>
          </p:cNvPr>
          <p:cNvSpPr/>
          <p:nvPr/>
        </p:nvSpPr>
        <p:spPr>
          <a:xfrm>
            <a:off x="1026078" y="3307991"/>
            <a:ext cx="629544" cy="361480"/>
          </a:xfrm>
          <a:prstGeom prst="ellipse">
            <a:avLst/>
          </a:prstGeom>
          <a:solidFill>
            <a:srgbClr val="6600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E926FA-FCA4-D398-B5C4-5A818EE83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34" y="785872"/>
            <a:ext cx="4711622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D2D9E34-4E47-8053-652C-E13DD987B6F0}"/>
              </a:ext>
            </a:extLst>
          </p:cNvPr>
          <p:cNvSpPr txBox="1"/>
          <p:nvPr/>
        </p:nvSpPr>
        <p:spPr>
          <a:xfrm>
            <a:off x="1699070" y="5449464"/>
            <a:ext cx="9265978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effectLst/>
                <a:latin typeface="Book Antiqua" panose="02040602050305030304" pitchFamily="18" charset="0"/>
              </a:rPr>
              <a:t>42%</a:t>
            </a:r>
          </a:p>
          <a:p>
            <a:pPr algn="ctr"/>
            <a:r>
              <a:rPr lang="ru-RU" b="0" i="0" dirty="0">
                <a:effectLst/>
                <a:latin typeface="Book Antiqua" panose="02040602050305030304" pitchFamily="18" charset="0"/>
              </a:rPr>
              <a:t>детей во всем мире получают дозу вакцины против гепатита В после рождения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93CB67-3132-7629-5471-DEE2139B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1" y="2662913"/>
            <a:ext cx="1819275" cy="10001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2F81E0F-550A-C225-CCD2-A31175869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27" y="3916847"/>
            <a:ext cx="1552575" cy="10572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D756DB1-577D-23D1-3DD4-2534380F3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21" y="5370432"/>
            <a:ext cx="1504950" cy="1828800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01AB5D6C-5F63-400A-BDB7-1B5F0EA1A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86" y="320824"/>
            <a:ext cx="11008433" cy="88276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Глобальная программа ВОЗ по ликвидации вирусного гепатита С к 2030 году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54E24-5A63-D68F-CBE3-2EE29DE357FD}"/>
              </a:ext>
            </a:extLst>
          </p:cNvPr>
          <p:cNvSpPr txBox="1"/>
          <p:nvPr/>
        </p:nvSpPr>
        <p:spPr>
          <a:xfrm>
            <a:off x="1699070" y="2917480"/>
            <a:ext cx="9348767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effectLst/>
                <a:latin typeface="Book Antiqua" panose="02040602050305030304" pitchFamily="18" charset="0"/>
              </a:rPr>
              <a:t>9 400 000</a:t>
            </a:r>
          </a:p>
          <a:p>
            <a:pPr algn="ctr"/>
            <a:r>
              <a:rPr lang="ru-RU" sz="2000" b="0" i="0" dirty="0">
                <a:effectLst/>
                <a:latin typeface="Book Antiqua" panose="02040602050305030304" pitchFamily="18" charset="0"/>
              </a:rPr>
              <a:t>человек получают лечение от хронической инфекции гепатита С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D354972-8353-690E-D316-DB9931C99F31}"/>
              </a:ext>
            </a:extLst>
          </p:cNvPr>
          <p:cNvSpPr/>
          <p:nvPr/>
        </p:nvSpPr>
        <p:spPr>
          <a:xfrm>
            <a:off x="599987" y="6340283"/>
            <a:ext cx="683545" cy="682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2E6130-A76F-DF8C-4ADF-ED48950DCBD6}"/>
              </a:ext>
            </a:extLst>
          </p:cNvPr>
          <p:cNvSpPr txBox="1"/>
          <p:nvPr/>
        </p:nvSpPr>
        <p:spPr>
          <a:xfrm>
            <a:off x="1699070" y="4115516"/>
            <a:ext cx="9265978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effectLst/>
                <a:latin typeface="Book Antiqua" panose="02040602050305030304" pitchFamily="18" charset="0"/>
              </a:rPr>
              <a:t>10%</a:t>
            </a:r>
          </a:p>
          <a:p>
            <a:pPr algn="ctr"/>
            <a:r>
              <a:rPr lang="ru-RU" b="0" i="0" dirty="0">
                <a:effectLst/>
                <a:latin typeface="Book Antiqua" panose="02040602050305030304" pitchFamily="18" charset="0"/>
              </a:rPr>
              <a:t> людей с хронической инфекцией вируса гепатита В проходят диагностику, </a:t>
            </a:r>
          </a:p>
          <a:p>
            <a:pPr algn="ctr"/>
            <a:r>
              <a:rPr lang="ru-RU" b="0" i="0" dirty="0">
                <a:effectLst/>
                <a:latin typeface="Book Antiqua" panose="02040602050305030304" pitchFamily="18" charset="0"/>
              </a:rPr>
              <a:t>из них 22 процента получают лечение</a:t>
            </a:r>
          </a:p>
        </p:txBody>
      </p:sp>
      <p:pic>
        <p:nvPicPr>
          <p:cNvPr id="27" name="Picture 4" descr="attention_man">
            <a:extLst>
              <a:ext uri="{FF2B5EF4-FFF2-40B4-BE49-F238E27FC236}">
                <a16:creationId xmlns:a16="http://schemas.microsoft.com/office/drawing/2014/main" id="{4E6935EE-D361-95E8-AA6F-74189CF20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428" y="3499382"/>
            <a:ext cx="1908863" cy="252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F3EA28-2CA6-C581-2556-D1D8326E1291}"/>
              </a:ext>
            </a:extLst>
          </p:cNvPr>
          <p:cNvSpPr txBox="1"/>
          <p:nvPr/>
        </p:nvSpPr>
        <p:spPr>
          <a:xfrm>
            <a:off x="599986" y="1348966"/>
            <a:ext cx="112094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данным ВОЗ к 2030 г. можно предотвратить примерно 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4,5 миллиона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преждевременных смертей, </a:t>
            </a:r>
          </a:p>
          <a:p>
            <a:pPr algn="ctr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будут развернуты кампании вакцинации, диагностического тестирования, обеспечения лекарственными средствами, налажена информационно-разъяснительная работа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7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9453C9-67BF-204A-0986-1C9A2AE7270B}"/>
              </a:ext>
            </a:extLst>
          </p:cNvPr>
          <p:cNvSpPr txBox="1"/>
          <p:nvPr/>
        </p:nvSpPr>
        <p:spPr>
          <a:xfrm>
            <a:off x="648630" y="1543824"/>
            <a:ext cx="10515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0" i="0" u="none" strike="noStrike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истемой здравоохранения РК уделяется большое внимание борьбе ХВГ:</a:t>
            </a:r>
          </a:p>
          <a:p>
            <a:pPr algn="l"/>
            <a:r>
              <a:rPr lang="ru-RU" sz="2000" b="0" i="0" u="none" strike="noStrike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- работает программа вакцинации от гепатита В</a:t>
            </a:r>
          </a:p>
          <a:p>
            <a:pPr algn="l"/>
            <a:endParaRPr lang="ru-RU" sz="2000" dirty="0">
              <a:solidFill>
                <a:srgbClr val="151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- п</a:t>
            </a:r>
            <a:r>
              <a:rPr lang="ru-RU" sz="2000" b="0" i="0" u="none" strike="noStrike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роводятся скрининговые исследования (при устройстве на работу, </a:t>
            </a:r>
            <a:r>
              <a:rPr lang="ru-RU" sz="2000" b="0" i="0" u="none" strike="noStrike" dirty="0" err="1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мед.работникам</a:t>
            </a:r>
            <a:r>
              <a:rPr lang="ru-RU" sz="2000" b="0" i="0" u="none" strike="noStrike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беременным, донорам и реципиентам крови, пациенты на диализе и т.д.) </a:t>
            </a: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 Концепцию развития здравоохранения РК до 2026 года Постановлением Правительства РК от 24 ноября 2022 года введена тотальная скрининговая диагностика вирусного гепатита С</a:t>
            </a: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По итогам 2022 года более 194 000 человек прошли серологическое тестирование на выявление вирусного гепатита С, 700 человек выявлены впервые</a:t>
            </a:r>
          </a:p>
          <a:p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проводится бесплатно дообследование декретированного контингента </a:t>
            </a:r>
            <a:endParaRPr lang="ru-RU" sz="2000" b="0" i="0" u="none" strike="noStrike" dirty="0">
              <a:solidFill>
                <a:srgbClr val="1515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0" i="0" u="none" strike="noStrike" dirty="0">
              <a:solidFill>
                <a:srgbClr val="1515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- п</a:t>
            </a:r>
            <a:r>
              <a:rPr lang="ru-RU" sz="2000" b="0" i="0" u="none" strike="noStrike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роводится противовирусная терапия (ПВТ) в рамках ГОБМП</a:t>
            </a:r>
          </a:p>
          <a:p>
            <a:pPr algn="l"/>
            <a:br>
              <a:rPr lang="ru-RU" sz="2000" b="0" i="0" u="none" strike="noStrike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i="0" u="none" strike="noStrike" dirty="0">
              <a:solidFill>
                <a:srgbClr val="1515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E00992F-C7F6-1328-E0B5-C18319B3F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034"/>
            <a:ext cx="10515600" cy="69988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Вирусные гепатиты  в Казахстане</a:t>
            </a:r>
          </a:p>
        </p:txBody>
      </p:sp>
    </p:spTree>
    <p:extLst>
      <p:ext uri="{BB962C8B-B14F-4D97-AF65-F5344CB8AC3E}">
        <p14:creationId xmlns:p14="http://schemas.microsoft.com/office/powerpoint/2010/main" val="98839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BAA2E-6D48-CF49-B401-9AE40B17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7E9F88-6AC5-DF45-FE91-0AF02E09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0BFCF3-7CFD-0468-6358-94307E0EB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54" y="302496"/>
            <a:ext cx="5416196" cy="2582294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50E5CC-8501-9E25-6A4B-2B0D3945B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86" y="2777393"/>
            <a:ext cx="3908531" cy="3864172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5D4483-1F53-1C50-4DD6-EE6CDE101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076" y="302496"/>
            <a:ext cx="7004988" cy="213949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606558-9E77-93B2-FA03-3DA156FF1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260" y="2172111"/>
            <a:ext cx="6355696" cy="4717531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341DF0-E1CB-E2E1-ADF5-1CA69E77C4C7}"/>
              </a:ext>
            </a:extLst>
          </p:cNvPr>
          <p:cNvSpPr txBox="1"/>
          <p:nvPr/>
        </p:nvSpPr>
        <p:spPr>
          <a:xfrm>
            <a:off x="3733183" y="6271241"/>
            <a:ext cx="613858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Гепатит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разрушить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другое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68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2314" y="5516563"/>
            <a:ext cx="7920037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kern="0" dirty="0">
                <a:solidFill>
                  <a:srgbClr val="FFFF00"/>
                </a:solidFill>
                <a:cs typeface="Arial" charset="0"/>
              </a:rPr>
              <a:t>Благодарю за внимание </a:t>
            </a:r>
            <a:endParaRPr lang="ru-RU" dirty="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68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0FA86-F35A-7229-67F4-56C6EF27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08A97-7EE1-9AA5-C897-B032EF550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F2F403-7B1A-5110-DAFF-1A13CBAFA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57431"/>
            <a:ext cx="4711622" cy="54057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050D24-01DF-9431-368C-A6C42B94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388" y="1355592"/>
            <a:ext cx="4692851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5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8C446B-3E8D-F462-018D-27A95417D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590" y="1589442"/>
            <a:ext cx="6433072" cy="415245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проводится ВОЗ по инициативе Всемирного альянса по борьбе с гепатитом в целях повышения осведомленности о проблеме вирусного гепатита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Впервые этот день прошел в 2011 году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28 июля была выбрана в честь дня рождения лауреата Нобелевской премии доктора Баруха Блумберга, который обнаружил вирус гепатита В (HBV), разработал тест и вакцину</a:t>
            </a:r>
          </a:p>
          <a:p>
            <a:pPr marL="0" indent="0">
              <a:buNone/>
            </a:pP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584DBB-2446-22F1-F50D-95F49229A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01" y="1589442"/>
            <a:ext cx="4593515" cy="415245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379A84-5D48-E113-77D3-01932B264926}"/>
              </a:ext>
            </a:extLst>
          </p:cNvPr>
          <p:cNvSpPr txBox="1"/>
          <p:nvPr/>
        </p:nvSpPr>
        <p:spPr>
          <a:xfrm>
            <a:off x="656217" y="285109"/>
            <a:ext cx="102305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28 июля во всех странах отмечается Всемирный день борьбы с гепатитом (World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Hepatitis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Day)</a:t>
            </a:r>
          </a:p>
        </p:txBody>
      </p:sp>
    </p:spTree>
    <p:extLst>
      <p:ext uri="{BB962C8B-B14F-4D97-AF65-F5344CB8AC3E}">
        <p14:creationId xmlns:p14="http://schemas.microsoft.com/office/powerpoint/2010/main" val="249297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6FFA5-AEF4-E651-C925-FEA1024F7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32" y="282241"/>
            <a:ext cx="10515600" cy="88276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Бремя гепатитов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FE2C8-8121-1F77-A00C-0F032442A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36" y="1097163"/>
            <a:ext cx="7773159" cy="4080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ВОЗ треть населения земли инфицирована вирусами гепатитов: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около 2 млрд. человек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вирусом гепатита В, из них 900 тыс. человек каждый год умирают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130-170 млн. человек - вирусом гепатита С,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умирают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400 000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 регистрируется около 1,5 миллионов случаев заболевания гепатитом 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Цирроз печени  занимает 11-е место, на которую приходится  2% смертей ежегодно   (2 000 000 случаев смерти)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причин смерти в странах Азии доминируют ХВГB и ХВГC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9A1607-E016-1EF3-9A54-6F4FEB573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417" y="1743892"/>
            <a:ext cx="3808747" cy="278686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F177E5-E3D9-CA2F-4D02-788705A566C8}"/>
              </a:ext>
            </a:extLst>
          </p:cNvPr>
          <p:cNvSpPr/>
          <p:nvPr/>
        </p:nvSpPr>
        <p:spPr>
          <a:xfrm>
            <a:off x="8033277" y="4203306"/>
            <a:ext cx="419548" cy="417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ABBD99-C571-1430-8FA1-7A0FCDB69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5177486"/>
            <a:ext cx="9429750" cy="13690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54DBE-1B3C-4EAD-8C08-F98F58AC4DD3}"/>
              </a:ext>
            </a:extLst>
          </p:cNvPr>
          <p:cNvSpPr txBox="1"/>
          <p:nvPr/>
        </p:nvSpPr>
        <p:spPr>
          <a:xfrm>
            <a:off x="601532" y="5308017"/>
            <a:ext cx="537552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Book Antiqua" panose="02040602050305030304" pitchFamily="18" charset="0"/>
              </a:rPr>
              <a:t>Во всем мире </a:t>
            </a:r>
            <a:r>
              <a:rPr lang="ru-RU" sz="2200" b="1" dirty="0">
                <a:latin typeface="Book Antiqua" panose="02040602050305030304" pitchFamily="18" charset="0"/>
              </a:rPr>
              <a:t>95 человек из 100</a:t>
            </a:r>
            <a:r>
              <a:rPr lang="ru-RU" sz="2200" dirty="0">
                <a:latin typeface="Book Antiqua" panose="02040602050305030304" pitchFamily="18" charset="0"/>
              </a:rPr>
              <a:t>, </a:t>
            </a:r>
          </a:p>
          <a:p>
            <a:pPr algn="ctr"/>
            <a:r>
              <a:rPr lang="ru-RU" sz="2200" dirty="0">
                <a:latin typeface="Book Antiqua" panose="02040602050305030304" pitchFamily="18" charset="0"/>
              </a:rPr>
              <a:t>живущих с хроническим гепатитом,</a:t>
            </a:r>
          </a:p>
          <a:p>
            <a:pPr algn="ctr"/>
            <a:r>
              <a:rPr lang="ru-RU" sz="2200" dirty="0">
                <a:latin typeface="Book Antiqua" panose="02040602050305030304" pitchFamily="18" charset="0"/>
              </a:rPr>
              <a:t>не знают о своей болезни</a:t>
            </a: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F8ADBB97-8655-4523-FB32-44195CD8C389}"/>
              </a:ext>
            </a:extLst>
          </p:cNvPr>
          <p:cNvSpPr/>
          <p:nvPr/>
        </p:nvSpPr>
        <p:spPr>
          <a:xfrm>
            <a:off x="5977054" y="5110457"/>
            <a:ext cx="4951543" cy="1615878"/>
          </a:xfrm>
          <a:prstGeom prst="frame">
            <a:avLst>
              <a:gd name="adj1" fmla="val 35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BAA2E-6D48-CF49-B401-9AE40B17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7E9F88-6AC5-DF45-FE91-0AF02E09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0BFCF3-7CFD-0468-6358-94307E0EB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54" y="302496"/>
            <a:ext cx="5416196" cy="2582294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50E5CC-8501-9E25-6A4B-2B0D3945B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86" y="2777393"/>
            <a:ext cx="3908531" cy="3864172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5D4483-1F53-1C50-4DD6-EE6CDE101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076" y="302496"/>
            <a:ext cx="7004988" cy="213949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606558-9E77-93B2-FA03-3DA156FF1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260" y="2172111"/>
            <a:ext cx="6355696" cy="4717531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70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358070-3529-8B5E-85AE-5DA50B22B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174" y="1438507"/>
            <a:ext cx="4495800" cy="4038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754A25-9B33-3E93-F9F5-D5B703D0F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24" y="1302429"/>
            <a:ext cx="1323975" cy="4038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2364E7-5E18-0459-A0C4-5FBB74F0179A}"/>
              </a:ext>
            </a:extLst>
          </p:cNvPr>
          <p:cNvSpPr txBox="1"/>
          <p:nvPr/>
        </p:nvSpPr>
        <p:spPr>
          <a:xfrm>
            <a:off x="3262081" y="1667435"/>
            <a:ext cx="2843151" cy="461665"/>
          </a:xfrm>
          <a:prstGeom prst="rect">
            <a:avLst/>
          </a:prstGeom>
          <a:solidFill>
            <a:srgbClr val="CC66FF"/>
          </a:solidFill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Фекально-оральный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018B6B-A7EF-3D03-E780-E478ED0D2F29}"/>
              </a:ext>
            </a:extLst>
          </p:cNvPr>
          <p:cNvSpPr txBox="1"/>
          <p:nvPr/>
        </p:nvSpPr>
        <p:spPr>
          <a:xfrm>
            <a:off x="2279088" y="2803023"/>
            <a:ext cx="4708613" cy="32932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половых контактах,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матери к ребенку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переливании зараженной крови, или ее компонентов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нестерилизованных или недостаточно хорошо стерилизованных инструментов,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маникюре, педикюре, 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пирсинге, 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нанесении татуировки,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пользовании одной зубной щеткой 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Вполне допустима ситуация, когда ребенок случайно, по ошибке, взял щетку родителя, больного хроническим гепатитом</a:t>
            </a:r>
          </a:p>
        </p:txBody>
      </p:sp>
      <p:sp>
        <p:nvSpPr>
          <p:cNvPr id="18" name="Стрелка вниз 6">
            <a:extLst>
              <a:ext uri="{FF2B5EF4-FFF2-40B4-BE49-F238E27FC236}">
                <a16:creationId xmlns:a16="http://schemas.microsoft.com/office/drawing/2014/main" id="{B6E9E9C5-FCFC-287E-B501-8651D001CDBC}"/>
              </a:ext>
            </a:extLst>
          </p:cNvPr>
          <p:cNvSpPr/>
          <p:nvPr/>
        </p:nvSpPr>
        <p:spPr>
          <a:xfrm rot="16200000">
            <a:off x="2447201" y="1409317"/>
            <a:ext cx="484187" cy="97790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6">
            <a:extLst>
              <a:ext uri="{FF2B5EF4-FFF2-40B4-BE49-F238E27FC236}">
                <a16:creationId xmlns:a16="http://schemas.microsoft.com/office/drawing/2014/main" id="{4549604D-E73B-0E05-5871-31134899C586}"/>
              </a:ext>
            </a:extLst>
          </p:cNvPr>
          <p:cNvSpPr/>
          <p:nvPr/>
        </p:nvSpPr>
        <p:spPr>
          <a:xfrm rot="16200000">
            <a:off x="6895143" y="1081160"/>
            <a:ext cx="484187" cy="1656737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6">
            <a:extLst>
              <a:ext uri="{FF2B5EF4-FFF2-40B4-BE49-F238E27FC236}">
                <a16:creationId xmlns:a16="http://schemas.microsoft.com/office/drawing/2014/main" id="{432D7691-DC2F-C955-E409-52C25E693497}"/>
              </a:ext>
            </a:extLst>
          </p:cNvPr>
          <p:cNvSpPr/>
          <p:nvPr/>
        </p:nvSpPr>
        <p:spPr>
          <a:xfrm rot="16200000">
            <a:off x="1808656" y="3204101"/>
            <a:ext cx="484187" cy="44979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6">
            <a:extLst>
              <a:ext uri="{FF2B5EF4-FFF2-40B4-BE49-F238E27FC236}">
                <a16:creationId xmlns:a16="http://schemas.microsoft.com/office/drawing/2014/main" id="{0B696C00-B36C-DC54-9E6B-B7810EF29ED1}"/>
              </a:ext>
            </a:extLst>
          </p:cNvPr>
          <p:cNvSpPr/>
          <p:nvPr/>
        </p:nvSpPr>
        <p:spPr>
          <a:xfrm rot="16200000">
            <a:off x="1781358" y="4454957"/>
            <a:ext cx="484187" cy="44979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6">
            <a:extLst>
              <a:ext uri="{FF2B5EF4-FFF2-40B4-BE49-F238E27FC236}">
                <a16:creationId xmlns:a16="http://schemas.microsoft.com/office/drawing/2014/main" id="{2548D175-1CD1-C766-0FF5-8FC1DE3500B4}"/>
              </a:ext>
            </a:extLst>
          </p:cNvPr>
          <p:cNvSpPr/>
          <p:nvPr/>
        </p:nvSpPr>
        <p:spPr>
          <a:xfrm rot="16200000">
            <a:off x="7261044" y="4243910"/>
            <a:ext cx="484187" cy="92493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6">
            <a:extLst>
              <a:ext uri="{FF2B5EF4-FFF2-40B4-BE49-F238E27FC236}">
                <a16:creationId xmlns:a16="http://schemas.microsoft.com/office/drawing/2014/main" id="{DC14E517-4872-4137-9D6B-15693A65894F}"/>
              </a:ext>
            </a:extLst>
          </p:cNvPr>
          <p:cNvSpPr/>
          <p:nvPr/>
        </p:nvSpPr>
        <p:spPr>
          <a:xfrm rot="16200000">
            <a:off x="7234559" y="2940048"/>
            <a:ext cx="484187" cy="97790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5B3335A2-E18C-15C0-9DFC-B6DB6D624BB7}"/>
              </a:ext>
            </a:extLst>
          </p:cNvPr>
          <p:cNvSpPr/>
          <p:nvPr/>
        </p:nvSpPr>
        <p:spPr>
          <a:xfrm>
            <a:off x="1203177" y="3583065"/>
            <a:ext cx="658876" cy="385685"/>
          </a:xfrm>
          <a:prstGeom prst="ellipse">
            <a:avLst/>
          </a:prstGeom>
          <a:solidFill>
            <a:srgbClr val="6600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Д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9E48C6D-7437-01B2-9666-490848AADF6C}"/>
              </a:ext>
            </a:extLst>
          </p:cNvPr>
          <p:cNvSpPr/>
          <p:nvPr/>
        </p:nvSpPr>
        <p:spPr>
          <a:xfrm>
            <a:off x="1494437" y="1589617"/>
            <a:ext cx="658876" cy="849855"/>
          </a:xfrm>
          <a:prstGeom prst="ellipse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chemeClr val="bg1"/>
                </a:solidFill>
                <a:latin typeface="Book Antiqua" panose="02040602050305030304" pitchFamily="18" charset="0"/>
              </a:rPr>
              <a:t>Е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6E5DC4B-1BFB-00E1-59FB-6E48F8454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837" y="5419493"/>
            <a:ext cx="1626443" cy="132233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737A3-08FD-A4F0-9F95-7C60CAFB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64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заражения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099B2D4-F9BA-759F-04FA-5D852AFC4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9111" y="4737779"/>
            <a:ext cx="2519363" cy="1638300"/>
          </a:xfrm>
          <a:prstGeom prst="rect">
            <a:avLst/>
          </a:prstGeom>
        </p:spPr>
      </p:pic>
      <p:sp>
        <p:nvSpPr>
          <p:cNvPr id="34" name="Стрелка вниз 6">
            <a:extLst>
              <a:ext uri="{FF2B5EF4-FFF2-40B4-BE49-F238E27FC236}">
                <a16:creationId xmlns:a16="http://schemas.microsoft.com/office/drawing/2014/main" id="{99C8A57B-BA36-2E6B-6EFE-98B4BB8B3BC7}"/>
              </a:ext>
            </a:extLst>
          </p:cNvPr>
          <p:cNvSpPr/>
          <p:nvPr/>
        </p:nvSpPr>
        <p:spPr>
          <a:xfrm rot="20970676">
            <a:off x="9477785" y="4429963"/>
            <a:ext cx="484187" cy="657684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14EE7C8-DFD4-CABC-A9CC-8A598B9A8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0926" y="5831826"/>
            <a:ext cx="1352998" cy="87694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AE4FECF-7432-5957-B3D2-283DA8C84D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91521">
            <a:off x="7908554" y="5241025"/>
            <a:ext cx="774627" cy="6723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79076C-41B4-6F48-14A2-DD43014866DA}"/>
              </a:ext>
            </a:extLst>
          </p:cNvPr>
          <p:cNvSpPr txBox="1"/>
          <p:nvPr/>
        </p:nvSpPr>
        <p:spPr>
          <a:xfrm>
            <a:off x="3305982" y="2341358"/>
            <a:ext cx="279001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Парентеральный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A89EC2-D9B7-BE32-2A5D-8CC00F86BF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16" y="3619932"/>
            <a:ext cx="636972" cy="6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7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9AC78F-EF8D-6A23-5189-45DA643DF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012" y="1424569"/>
            <a:ext cx="10515600" cy="146081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глобальная стратегия по вирусному гепатиту, которая направлена на борьбу со всеми пятью вирусами гепатита (A, B, C, D и E) и прежде всего с вирусами гепатита B и C, учитывая их высокую значимость для общественного здравоохранения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5539E-5CA5-EB7D-A9A1-2FE75456BDE9}"/>
              </a:ext>
            </a:extLst>
          </p:cNvPr>
          <p:cNvSpPr txBox="1"/>
          <p:nvPr/>
        </p:nvSpPr>
        <p:spPr>
          <a:xfrm>
            <a:off x="617034" y="3157189"/>
            <a:ext cx="1064755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90% сократить количество новых случаев инфицирования гепатитами В и С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65% сократить количество случаев смерти от цирроза и рака печени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выявление гепатитов В и С у не менее чем 90% таких больных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надлежащим лечением не менее 80% нуждающихся в лечении пациентов.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093120-0077-9D7D-B47B-F769BD447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34" y="238359"/>
            <a:ext cx="2724150" cy="9144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F6476B9-6260-259A-04B8-3E5E357E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94" y="365126"/>
            <a:ext cx="8677506" cy="88276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стартовала Глобальная программа ВОЗ по ликвидации вирусного гепатита С к 2030 году  </a:t>
            </a:r>
          </a:p>
        </p:txBody>
      </p:sp>
    </p:spTree>
    <p:extLst>
      <p:ext uri="{BB962C8B-B14F-4D97-AF65-F5344CB8AC3E}">
        <p14:creationId xmlns:p14="http://schemas.microsoft.com/office/powerpoint/2010/main" val="276534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0"/>
            <a:ext cx="10287000" cy="1143000"/>
          </a:xfrm>
        </p:spPr>
        <p:txBody>
          <a:bodyPr/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ЕСТЕСТВЕННОЕ  ТЕЧЕНИЕ  ХРОНИЧЕСКИХ ВИРУСНЫХ  ГЕПАТИТОВ  В и С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6300788" y="1219201"/>
            <a:ext cx="4329112" cy="3284267"/>
          </a:xfrm>
          <a:prstGeom prst="downArrow">
            <a:avLst>
              <a:gd name="adj1" fmla="val 57889"/>
              <a:gd name="adj2" fmla="val 24032"/>
            </a:avLst>
          </a:prstGeom>
          <a:gradFill rotWithShape="0">
            <a:gsLst>
              <a:gs pos="0">
                <a:srgbClr val="3EBA7C"/>
              </a:gs>
              <a:gs pos="100000">
                <a:srgbClr val="3EBA7C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1746250" y="1219200"/>
            <a:ext cx="4330700" cy="3284268"/>
          </a:xfrm>
          <a:prstGeom prst="downArrow">
            <a:avLst>
              <a:gd name="adj1" fmla="val 57963"/>
              <a:gd name="adj2" fmla="val 25481"/>
            </a:avLst>
          </a:prstGeom>
          <a:gradFill rotWithShape="0">
            <a:gsLst>
              <a:gs pos="0">
                <a:srgbClr val="00B4B0"/>
              </a:gs>
              <a:gs pos="100000">
                <a:srgbClr val="00B4B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711451" y="908051"/>
            <a:ext cx="244951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ru-RU" alt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  </a:t>
            </a:r>
          </a:p>
          <a:p>
            <a:pPr algn="ctr" eaLnBrk="0" hangingPunct="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гепатит В</a:t>
            </a:r>
          </a:p>
          <a:p>
            <a:pPr algn="ctr" eaLnBrk="0" hangingPunct="0"/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ctr" eaLnBrk="0" hangingPunct="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Цирроз печени</a:t>
            </a:r>
          </a:p>
          <a:p>
            <a:pPr algn="ctr" eaLnBrk="0" hangingPunct="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10-40%          </a:t>
            </a:r>
          </a:p>
          <a:p>
            <a:pPr algn="ctr" eaLnBrk="0" hangingPunct="0"/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032626" y="1219201"/>
            <a:ext cx="2911475" cy="287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гепатит С</a:t>
            </a:r>
          </a:p>
          <a:p>
            <a:pPr algn="ctr" eaLnBrk="0" hangingPunct="0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0" hangingPunct="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Цирроз печени</a:t>
            </a:r>
          </a:p>
          <a:p>
            <a:pPr eaLnBrk="0" hangingPunct="0">
              <a:lnSpc>
                <a:spcPct val="12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30-50% </a:t>
            </a:r>
          </a:p>
          <a:p>
            <a:pPr algn="ctr" eaLnBrk="0" hangingPunct="0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156304" y="2830512"/>
            <a:ext cx="20907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10-20 лет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485900" y="2324101"/>
            <a:ext cx="1828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ru-RU" altLang="ru-RU" sz="2000"/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23887" y="5826125"/>
            <a:ext cx="350327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ГЕНЕТИЧЕСКАЯ </a:t>
            </a:r>
          </a:p>
          <a:p>
            <a:pPr algn="ctr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ПРЕДРАСПОЛОЖЕННОСТЬ</a:t>
            </a:r>
          </a:p>
          <a:p>
            <a:pPr algn="ctr"/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936207" y="5750506"/>
            <a:ext cx="468376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КАНЦЕРОГЕНЫ</a:t>
            </a:r>
          </a:p>
          <a:p>
            <a:pPr algn="ctr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(АФЛАТОКСИН  В1, НИТРОЗАМИНЫ, </a:t>
            </a:r>
          </a:p>
          <a:p>
            <a:pPr algn="ctr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ОРАЛЬНЫЕ КОНТРАЦЕПТИВЫ)</a:t>
            </a:r>
          </a:p>
          <a:p>
            <a:pPr algn="ctr"/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8906299" y="5807075"/>
            <a:ext cx="21121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ГОРМОНАЛЬНЫЕ</a:t>
            </a:r>
          </a:p>
          <a:p>
            <a:pPr algn="ctr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</a:p>
          <a:p>
            <a:pPr algn="ctr"/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765071" y="1144589"/>
            <a:ext cx="8354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HBV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9782740" y="1073151"/>
            <a:ext cx="8354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HCV</a:t>
            </a:r>
          </a:p>
          <a:p>
            <a:pPr algn="ctr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7555725" y="4569055"/>
            <a:ext cx="2447179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печени (6%)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642495" y="4555746"/>
            <a:ext cx="2182008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печени (3-6%)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4163559" y="2031696"/>
            <a:ext cx="1198488" cy="247177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725345" y="2023465"/>
            <a:ext cx="1282658" cy="24552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182588" y="1513199"/>
            <a:ext cx="1996168" cy="46754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712610" y="2012653"/>
            <a:ext cx="865663" cy="6516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702716" y="2012653"/>
            <a:ext cx="591144" cy="70561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649" y="2284752"/>
            <a:ext cx="1385094" cy="138509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74" y="2430067"/>
            <a:ext cx="1362445" cy="109446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5374782" y="4458599"/>
            <a:ext cx="1608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10-15 лет</a:t>
            </a:r>
          </a:p>
        </p:txBody>
      </p:sp>
    </p:spTree>
    <p:extLst>
      <p:ext uri="{BB962C8B-B14F-4D97-AF65-F5344CB8AC3E}">
        <p14:creationId xmlns:p14="http://schemas.microsoft.com/office/powerpoint/2010/main" val="3876199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0"/>
            <a:ext cx="10287000" cy="811636"/>
          </a:xfrm>
        </p:spPr>
        <p:txBody>
          <a:bodyPr/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 ХРОНИЧЕСКИХ ВИРУСНЫХ  ГЕПАТИТОВ  В и С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6300788" y="1315844"/>
            <a:ext cx="2860677" cy="2497332"/>
          </a:xfrm>
          <a:prstGeom prst="downArrow">
            <a:avLst>
              <a:gd name="adj1" fmla="val 57889"/>
              <a:gd name="adj2" fmla="val 24032"/>
            </a:avLst>
          </a:prstGeom>
          <a:gradFill rotWithShape="0">
            <a:gsLst>
              <a:gs pos="0">
                <a:srgbClr val="3EBA7C"/>
              </a:gs>
              <a:gs pos="100000">
                <a:srgbClr val="3EBA7C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105152" y="1315844"/>
            <a:ext cx="2939255" cy="2540194"/>
          </a:xfrm>
          <a:prstGeom prst="downArrow">
            <a:avLst>
              <a:gd name="adj1" fmla="val 57963"/>
              <a:gd name="adj2" fmla="val 25481"/>
            </a:avLst>
          </a:prstGeom>
          <a:gradFill rotWithShape="0">
            <a:gsLst>
              <a:gs pos="0">
                <a:srgbClr val="00B4B0"/>
              </a:gs>
              <a:gs pos="100000">
                <a:srgbClr val="00B4B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737867" y="1000891"/>
            <a:ext cx="164987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endParaRPr lang="ru-RU" alt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          гепатит В</a:t>
            </a:r>
          </a:p>
          <a:p>
            <a:pPr eaLnBrk="0" hangingPunct="0"/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0" hangingPunct="0"/>
            <a:r>
              <a:rPr lang="ru-RU" altLang="ru-R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 eaLnBrk="0" hangingPunct="0"/>
            <a:endParaRPr lang="ru-RU" altLang="ru-RU" sz="8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911869" y="1227134"/>
            <a:ext cx="171879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гепатит С</a:t>
            </a:r>
          </a:p>
          <a:p>
            <a:pPr algn="ctr" eaLnBrk="0" hangingPunct="0"/>
            <a:endParaRPr lang="ru-RU" alt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0" hangingPunct="0"/>
            <a:r>
              <a:rPr lang="ru-RU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485900" y="2324101"/>
            <a:ext cx="1828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ru-RU" altLang="ru-RU" sz="2000"/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246631" y="811636"/>
            <a:ext cx="8354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HBV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8382773" y="809233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HCV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133628" y="1076973"/>
            <a:ext cx="2782723" cy="3323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нтеграция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гепатоцита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овлечение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трансактивации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под действием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антигена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Мутация генов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супрессии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уровня ТФР-а</a:t>
            </a:r>
            <a:endParaRPr lang="ru-RU" altLang="ru-RU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9906137" y="1861285"/>
            <a:ext cx="2125017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Char char="•"/>
            </a:pPr>
            <a:r>
              <a:rPr lang="ru-RU" altLang="ru-RU" sz="2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еструкция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ткани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печени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972" y="2511613"/>
            <a:ext cx="1290826" cy="12788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0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69" y="2415183"/>
            <a:ext cx="1385094" cy="138509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899899" y="4547082"/>
            <a:ext cx="11095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HBsAg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990" y="4572826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 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618922" y="4572826"/>
            <a:ext cx="64122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Суммарные антитела к гепатиту С </a:t>
            </a:r>
          </a:p>
          <a:p>
            <a:pPr algn="ctr" eaLnBrk="0" hangingPunct="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anti-HCV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075" y="5538157"/>
            <a:ext cx="135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518385" y="5518822"/>
            <a:ext cx="15985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</a:t>
            </a:r>
          </a:p>
          <a:p>
            <a:pPr algn="ctr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435855" y="5518822"/>
            <a:ext cx="4965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Однократный курс 12 или 24 недели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9E400A-225F-C52A-B49B-1AF3F0C60983}"/>
              </a:ext>
            </a:extLst>
          </p:cNvPr>
          <p:cNvSpPr/>
          <p:nvPr/>
        </p:nvSpPr>
        <p:spPr>
          <a:xfrm>
            <a:off x="133628" y="5368503"/>
            <a:ext cx="11897526" cy="1278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90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9AC78F-EF8D-6A23-5189-45DA643DF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012" y="1424569"/>
            <a:ext cx="10515600" cy="146081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глобальная стратегия по вирусному гепатиту, которая направлена на борьбу со всеми пятью вирусами гепатита (A, B, C, D и E) и прежде всего с вирусами гепатита B и C, учитывая их высокую значимость для общественного здравоохранения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5539E-5CA5-EB7D-A9A1-2FE75456BDE9}"/>
              </a:ext>
            </a:extLst>
          </p:cNvPr>
          <p:cNvSpPr txBox="1"/>
          <p:nvPr/>
        </p:nvSpPr>
        <p:spPr>
          <a:xfrm>
            <a:off x="617034" y="3157189"/>
            <a:ext cx="1064755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90% сократить количество новых случаев инфицирования гепатитами В и С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65% сократить количество случаев смерти от цирроза и рака печени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выявление гепатитов В и С у не менее чем 90% таких больных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надлежащим лечением не менее 80% нуждающихся в лечении пациентов.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093120-0077-9D7D-B47B-F769BD447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34" y="238359"/>
            <a:ext cx="2724150" cy="9144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F6476B9-6260-259A-04B8-3E5E357E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94" y="365126"/>
            <a:ext cx="8677506" cy="88276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стартовала Глобальная программа ВОЗ по ликвидации вирусного гепатита С к 2030 году  </a:t>
            </a:r>
          </a:p>
        </p:txBody>
      </p:sp>
    </p:spTree>
    <p:extLst>
      <p:ext uri="{BB962C8B-B14F-4D97-AF65-F5344CB8AC3E}">
        <p14:creationId xmlns:p14="http://schemas.microsoft.com/office/powerpoint/2010/main" val="688290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1150</Words>
  <Application>Microsoft Office PowerPoint</Application>
  <PresentationFormat>Широкоэкранный</PresentationFormat>
  <Paragraphs>167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Times New Roman</vt:lpstr>
      <vt:lpstr>Wingdings</vt:lpstr>
      <vt:lpstr>Тема Office</vt:lpstr>
      <vt:lpstr> Всемирный день борьбы с гепатитом (World Hepatitis Day)   </vt:lpstr>
      <vt:lpstr>Презентация PowerPoint</vt:lpstr>
      <vt:lpstr>Бремя гепатитов</vt:lpstr>
      <vt:lpstr>Презентация PowerPoint</vt:lpstr>
      <vt:lpstr>Пути заражения</vt:lpstr>
      <vt:lpstr>В 2016 году стартовала Глобальная программа ВОЗ по ликвидации вирусного гепатита С к 2030 году  </vt:lpstr>
      <vt:lpstr>ЕСТЕСТВЕННОЕ  ТЕЧЕНИЕ  ХРОНИЧЕСКИХ ВИРУСНЫХ  ГЕПАТИТОВ  В и С</vt:lpstr>
      <vt:lpstr>ОСОБЕННОСТИ  ХРОНИЧЕСКИХ ВИРУСНЫХ  ГЕПАТИТОВ  В и С</vt:lpstr>
      <vt:lpstr>В 2016 году стартовала Глобальная программа ВОЗ по ликвидации вирусного гепатита С к 2030 году  </vt:lpstr>
      <vt:lpstr>  Вирусные гепатиты  в Казахстане</vt:lpstr>
      <vt:lpstr>  Вирусные гепатиты  в Казахстане</vt:lpstr>
      <vt:lpstr>Можно ли вылечить гепатит С?</vt:lpstr>
      <vt:lpstr>Презентация PowerPoint</vt:lpstr>
      <vt:lpstr>  Профилактика  гепатитов</vt:lpstr>
      <vt:lpstr>Глобальная программа ВОЗ по ликвидации вирусного гепатита С к 2030 году </vt:lpstr>
      <vt:lpstr>  Вирусные гепатиты  в Казахстане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53</cp:revision>
  <dcterms:created xsi:type="dcterms:W3CDTF">2023-07-26T14:53:53Z</dcterms:created>
  <dcterms:modified xsi:type="dcterms:W3CDTF">2023-07-27T17:13:07Z</dcterms:modified>
</cp:coreProperties>
</file>